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303" r:id="rId4"/>
    <p:sldId id="304" r:id="rId5"/>
    <p:sldId id="305" r:id="rId6"/>
    <p:sldId id="306" r:id="rId7"/>
    <p:sldId id="307" r:id="rId8"/>
    <p:sldId id="258" r:id="rId9"/>
    <p:sldId id="308" r:id="rId10"/>
    <p:sldId id="309" r:id="rId11"/>
    <p:sldId id="310" r:id="rId12"/>
    <p:sldId id="311" r:id="rId13"/>
    <p:sldId id="312" r:id="rId14"/>
    <p:sldId id="357" r:id="rId15"/>
    <p:sldId id="313" r:id="rId16"/>
    <p:sldId id="321" r:id="rId17"/>
    <p:sldId id="322" r:id="rId18"/>
    <p:sldId id="355" r:id="rId19"/>
    <p:sldId id="356" r:id="rId20"/>
    <p:sldId id="323" r:id="rId21"/>
    <p:sldId id="324" r:id="rId22"/>
    <p:sldId id="314" r:id="rId23"/>
    <p:sldId id="315" r:id="rId24"/>
    <p:sldId id="316" r:id="rId25"/>
    <p:sldId id="320" r:id="rId26"/>
    <p:sldId id="317" r:id="rId27"/>
    <p:sldId id="318" r:id="rId28"/>
    <p:sldId id="319" r:id="rId29"/>
    <p:sldId id="259" r:id="rId30"/>
    <p:sldId id="327" r:id="rId31"/>
    <p:sldId id="328" r:id="rId32"/>
    <p:sldId id="330" r:id="rId33"/>
    <p:sldId id="331" r:id="rId34"/>
    <p:sldId id="336" r:id="rId35"/>
    <p:sldId id="337" r:id="rId36"/>
    <p:sldId id="338" r:id="rId37"/>
    <p:sldId id="339" r:id="rId38"/>
    <p:sldId id="340" r:id="rId39"/>
    <p:sldId id="348"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1" r:id="rId53"/>
    <p:sldId id="372" r:id="rId54"/>
    <p:sldId id="373" r:id="rId55"/>
    <p:sldId id="422" r:id="rId56"/>
    <p:sldId id="421" r:id="rId57"/>
    <p:sldId id="423" r:id="rId58"/>
    <p:sldId id="416" r:id="rId59"/>
    <p:sldId id="374" r:id="rId60"/>
    <p:sldId id="375" r:id="rId61"/>
    <p:sldId id="376" r:id="rId62"/>
    <p:sldId id="377" r:id="rId63"/>
    <p:sldId id="417" r:id="rId64"/>
    <p:sldId id="418" r:id="rId65"/>
    <p:sldId id="420" r:id="rId66"/>
    <p:sldId id="379" r:id="rId67"/>
    <p:sldId id="380" r:id="rId68"/>
    <p:sldId id="381" r:id="rId69"/>
    <p:sldId id="382" r:id="rId70"/>
    <p:sldId id="383" r:id="rId71"/>
    <p:sldId id="384" r:id="rId72"/>
    <p:sldId id="386" r:id="rId73"/>
    <p:sldId id="424" r:id="rId74"/>
    <p:sldId id="455" r:id="rId75"/>
    <p:sldId id="454" r:id="rId76"/>
    <p:sldId id="457" r:id="rId77"/>
    <p:sldId id="461" r:id="rId78"/>
    <p:sldId id="458" r:id="rId79"/>
    <p:sldId id="462" r:id="rId80"/>
    <p:sldId id="459" r:id="rId81"/>
    <p:sldId id="460" r:id="rId82"/>
    <p:sldId id="463" r:id="rId83"/>
    <p:sldId id="473" r:id="rId84"/>
    <p:sldId id="474" r:id="rId85"/>
    <p:sldId id="469" r:id="rId86"/>
    <p:sldId id="464" r:id="rId87"/>
    <p:sldId id="465" r:id="rId88"/>
    <p:sldId id="472" r:id="rId89"/>
    <p:sldId id="470" r:id="rId90"/>
    <p:sldId id="387" r:id="rId91"/>
    <p:sldId id="388" r:id="rId92"/>
    <p:sldId id="425" r:id="rId93"/>
    <p:sldId id="440" r:id="rId94"/>
    <p:sldId id="452" r:id="rId95"/>
    <p:sldId id="441" r:id="rId96"/>
    <p:sldId id="451" r:id="rId97"/>
    <p:sldId id="430" r:id="rId98"/>
    <p:sldId id="428" r:id="rId99"/>
    <p:sldId id="426" r:id="rId100"/>
    <p:sldId id="427" r:id="rId101"/>
    <p:sldId id="438" r:id="rId102"/>
    <p:sldId id="444" r:id="rId103"/>
    <p:sldId id="445" r:id="rId104"/>
    <p:sldId id="431" r:id="rId105"/>
    <p:sldId id="432" r:id="rId106"/>
    <p:sldId id="471" r:id="rId107"/>
    <p:sldId id="433" r:id="rId108"/>
    <p:sldId id="446" r:id="rId109"/>
    <p:sldId id="439" r:id="rId110"/>
    <p:sldId id="447" r:id="rId111"/>
    <p:sldId id="448" r:id="rId112"/>
    <p:sldId id="449" r:id="rId113"/>
    <p:sldId id="450" r:id="rId114"/>
    <p:sldId id="434" r:id="rId115"/>
    <p:sldId id="436" r:id="rId116"/>
    <p:sldId id="437" r:id="rId117"/>
    <p:sldId id="453"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11" r:id="rId137"/>
    <p:sldId id="412" r:id="rId138"/>
    <p:sldId id="413" r:id="rId139"/>
    <p:sldId id="409" r:id="rId140"/>
    <p:sldId id="410" r:id="rId141"/>
    <p:sldId id="414" r:id="rId142"/>
    <p:sldId id="415" r:id="rId143"/>
    <p:sldId id="260" r:id="rId144"/>
    <p:sldId id="341" r:id="rId145"/>
    <p:sldId id="342" r:id="rId146"/>
    <p:sldId id="343" r:id="rId147"/>
    <p:sldId id="344" r:id="rId148"/>
    <p:sldId id="345" r:id="rId149"/>
    <p:sldId id="346" r:id="rId150"/>
    <p:sldId id="347" r:id="rId151"/>
    <p:sldId id="349" r:id="rId152"/>
    <p:sldId id="350" r:id="rId153"/>
    <p:sldId id="351" r:id="rId154"/>
    <p:sldId id="352" r:id="rId155"/>
    <p:sldId id="353" r:id="rId156"/>
    <p:sldId id="354" r:id="rId157"/>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4BE"/>
    <a:srgbClr val="1D1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636" y="-174"/>
      </p:cViewPr>
      <p:guideLst>
        <p:guide orient="horz" pos="1800"/>
        <p:guide pos="2880"/>
      </p:guideLst>
    </p:cSldViewPr>
  </p:slideViewPr>
  <p:notesTextViewPr>
    <p:cViewPr>
      <p:scale>
        <a:sx n="100" d="100"/>
        <a:sy n="100" d="100"/>
      </p:scale>
      <p:origin x="0" y="0"/>
    </p:cViewPr>
  </p:notesTextViewPr>
  <p:sorterViewPr>
    <p:cViewPr>
      <p:scale>
        <a:sx n="75" d="100"/>
        <a:sy n="75" d="100"/>
      </p:scale>
      <p:origin x="0" y="752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DF76B-3E9E-4586-B39A-0A62B18C3E7D}" type="doc">
      <dgm:prSet loTypeId="urn:microsoft.com/office/officeart/2005/8/layout/orgChart1" loCatId="hierarchy" qsTypeId="urn:microsoft.com/office/officeart/2005/8/quickstyle/simple1" qsCatId="simple" csTypeId="urn:microsoft.com/office/officeart/2005/8/colors/accent1_2" csCatId="accent1" phldr="1"/>
      <dgm:spPr/>
    </dgm:pt>
    <dgm:pt modelId="{F7B16C9F-3680-47DF-AD08-F493BF2B7D8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chemeClr val="tx1"/>
              </a:solidFill>
              <a:effectLst/>
              <a:latin typeface="Arial" pitchFamily="34" charset="0"/>
              <a:ea typeface="宋体" pitchFamily="2" charset="-122"/>
            </a:rPr>
            <a:t>新经济政策</a:t>
          </a:r>
        </a:p>
      </dgm:t>
    </dgm:pt>
    <dgm:pt modelId="{B6E1BA05-444E-455B-A2BA-4AC4259DA767}" type="parTrans" cxnId="{5CBDCB2E-DC48-434C-A795-79192FE74EFF}">
      <dgm:prSet/>
      <dgm:spPr/>
      <dgm:t>
        <a:bodyPr/>
        <a:lstStyle/>
        <a:p>
          <a:endParaRPr lang="zh-CN" altLang="en-US"/>
        </a:p>
      </dgm:t>
    </dgm:pt>
    <dgm:pt modelId="{CB813FDE-445F-4A97-8221-1552D3FE3C91}" type="sibTrans" cxnId="{5CBDCB2E-DC48-434C-A795-79192FE74EFF}">
      <dgm:prSet/>
      <dgm:spPr/>
      <dgm:t>
        <a:bodyPr/>
        <a:lstStyle/>
        <a:p>
          <a:endParaRPr lang="zh-CN" altLang="en-US"/>
        </a:p>
      </dgm:t>
    </dgm:pt>
    <dgm:pt modelId="{941E6F80-C011-471E-AEA2-8C758AA8491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Arial" pitchFamily="34" charset="0"/>
            <a:ea typeface="宋体" pitchFamily="2" charset="-122"/>
          </a:endParaRPr>
        </a:p>
      </dgm:t>
    </dgm:pt>
    <dgm:pt modelId="{34BAF832-E5E5-4B4F-9338-B42DD245E78A}" type="parTrans" cxnId="{862CC23F-FC9F-4096-BDA0-65ABE4E18444}">
      <dgm:prSet/>
      <dgm:spPr/>
      <dgm:t>
        <a:bodyPr/>
        <a:lstStyle/>
        <a:p>
          <a:endParaRPr lang="zh-CN" altLang="en-US"/>
        </a:p>
      </dgm:t>
    </dgm:pt>
    <dgm:pt modelId="{4A471F08-0E02-429F-AEE0-06962AC78458}" type="sibTrans" cxnId="{862CC23F-FC9F-4096-BDA0-65ABE4E18444}">
      <dgm:prSet/>
      <dgm:spPr/>
      <dgm:t>
        <a:bodyPr/>
        <a:lstStyle/>
        <a:p>
          <a:endParaRPr lang="zh-CN" altLang="en-US"/>
        </a:p>
      </dgm:t>
    </dgm:pt>
    <dgm:pt modelId="{B39B48A9-824C-4167-B1F2-E7ED8876EDF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Arial" pitchFamily="34" charset="0"/>
            <a:ea typeface="宋体" pitchFamily="2" charset="-122"/>
          </a:endParaRPr>
        </a:p>
      </dgm:t>
    </dgm:pt>
    <dgm:pt modelId="{D8B93AF8-4968-46B3-9C29-877D7280C505}" type="parTrans" cxnId="{16B80B0D-91D2-4B4E-BF43-CCC9C03B4D7C}">
      <dgm:prSet/>
      <dgm:spPr/>
      <dgm:t>
        <a:bodyPr/>
        <a:lstStyle/>
        <a:p>
          <a:endParaRPr lang="zh-CN" altLang="en-US"/>
        </a:p>
      </dgm:t>
    </dgm:pt>
    <dgm:pt modelId="{9EAFF30F-EADE-494C-B8D2-B49620DBAE33}" type="sibTrans" cxnId="{16B80B0D-91D2-4B4E-BF43-CCC9C03B4D7C}">
      <dgm:prSet/>
      <dgm:spPr/>
      <dgm:t>
        <a:bodyPr/>
        <a:lstStyle/>
        <a:p>
          <a:endParaRPr lang="zh-CN" altLang="en-US"/>
        </a:p>
      </dgm:t>
    </dgm:pt>
    <dgm:pt modelId="{3126BE9B-BA14-46D4-AEE4-EA3A26E2009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smtClean="0">
            <a:ln>
              <a:noFill/>
            </a:ln>
            <a:solidFill>
              <a:schemeClr val="tx1"/>
            </a:solidFill>
            <a:effectLst/>
            <a:latin typeface="Arial" pitchFamily="34" charset="0"/>
            <a:ea typeface="宋体" pitchFamily="2" charset="-122"/>
          </a:endParaRPr>
        </a:p>
      </dgm:t>
    </dgm:pt>
    <dgm:pt modelId="{9E888E0F-F689-4631-ACB2-C98368E1A610}" type="parTrans" cxnId="{2015E131-F0F9-4F36-B4F8-EA4791E577AD}">
      <dgm:prSet/>
      <dgm:spPr/>
      <dgm:t>
        <a:bodyPr/>
        <a:lstStyle/>
        <a:p>
          <a:endParaRPr lang="zh-CN" altLang="en-US"/>
        </a:p>
      </dgm:t>
    </dgm:pt>
    <dgm:pt modelId="{9F49A7A0-47D7-4A7D-B2AD-949E01BE8998}" type="sibTrans" cxnId="{2015E131-F0F9-4F36-B4F8-EA4791E577AD}">
      <dgm:prSet/>
      <dgm:spPr/>
      <dgm:t>
        <a:bodyPr/>
        <a:lstStyle/>
        <a:p>
          <a:endParaRPr lang="zh-CN" altLang="en-US"/>
        </a:p>
      </dgm:t>
    </dgm:pt>
    <dgm:pt modelId="{4AC7A550-5B29-4FAB-A6C5-69F5F426583B}" type="pres">
      <dgm:prSet presAssocID="{BEFDF76B-3E9E-4586-B39A-0A62B18C3E7D}" presName="hierChild1" presStyleCnt="0">
        <dgm:presLayoutVars>
          <dgm:orgChart val="1"/>
          <dgm:chPref val="1"/>
          <dgm:dir/>
          <dgm:animOne val="branch"/>
          <dgm:animLvl val="lvl"/>
          <dgm:resizeHandles/>
        </dgm:presLayoutVars>
      </dgm:prSet>
      <dgm:spPr/>
    </dgm:pt>
    <dgm:pt modelId="{7CAB494F-36A0-4AF0-81BF-6B4CEE7C4CDB}" type="pres">
      <dgm:prSet presAssocID="{F7B16C9F-3680-47DF-AD08-F493BF2B7D81}" presName="hierRoot1" presStyleCnt="0">
        <dgm:presLayoutVars>
          <dgm:hierBranch/>
        </dgm:presLayoutVars>
      </dgm:prSet>
      <dgm:spPr/>
    </dgm:pt>
    <dgm:pt modelId="{B19C69BC-4F03-4E89-8FA5-46A23E4D1697}" type="pres">
      <dgm:prSet presAssocID="{F7B16C9F-3680-47DF-AD08-F493BF2B7D81}" presName="rootComposite1" presStyleCnt="0"/>
      <dgm:spPr/>
    </dgm:pt>
    <dgm:pt modelId="{751A4AAB-866E-4AA5-9B4D-B4233EF09063}" type="pres">
      <dgm:prSet presAssocID="{F7B16C9F-3680-47DF-AD08-F493BF2B7D81}" presName="rootText1" presStyleLbl="node0" presStyleIdx="0" presStyleCnt="1" custScaleX="115373" custScaleY="76831">
        <dgm:presLayoutVars>
          <dgm:chPref val="3"/>
        </dgm:presLayoutVars>
      </dgm:prSet>
      <dgm:spPr/>
      <dgm:t>
        <a:bodyPr/>
        <a:lstStyle/>
        <a:p>
          <a:endParaRPr lang="zh-CN" altLang="en-US"/>
        </a:p>
      </dgm:t>
    </dgm:pt>
    <dgm:pt modelId="{256DEC44-19A2-49C9-91ED-C639808065D5}" type="pres">
      <dgm:prSet presAssocID="{F7B16C9F-3680-47DF-AD08-F493BF2B7D81}" presName="rootConnector1" presStyleLbl="node1" presStyleIdx="0" presStyleCnt="0"/>
      <dgm:spPr/>
      <dgm:t>
        <a:bodyPr/>
        <a:lstStyle/>
        <a:p>
          <a:endParaRPr lang="zh-CN" altLang="en-US"/>
        </a:p>
      </dgm:t>
    </dgm:pt>
    <dgm:pt modelId="{070100D9-D8A8-428C-8ED2-982AAD1E8E4F}" type="pres">
      <dgm:prSet presAssocID="{F7B16C9F-3680-47DF-AD08-F493BF2B7D81}" presName="hierChild2" presStyleCnt="0"/>
      <dgm:spPr/>
    </dgm:pt>
    <dgm:pt modelId="{A585A765-6D51-4012-A92E-D8A79D52BC80}" type="pres">
      <dgm:prSet presAssocID="{34BAF832-E5E5-4B4F-9338-B42DD245E78A}" presName="Name35" presStyleLbl="parChTrans1D2" presStyleIdx="0" presStyleCnt="3"/>
      <dgm:spPr/>
      <dgm:t>
        <a:bodyPr/>
        <a:lstStyle/>
        <a:p>
          <a:endParaRPr lang="zh-CN" altLang="en-US"/>
        </a:p>
      </dgm:t>
    </dgm:pt>
    <dgm:pt modelId="{9DCE9F53-52B3-4DF1-97E3-4BA02E4AA46F}" type="pres">
      <dgm:prSet presAssocID="{941E6F80-C011-471E-AEA2-8C758AA84915}" presName="hierRoot2" presStyleCnt="0">
        <dgm:presLayoutVars>
          <dgm:hierBranch/>
        </dgm:presLayoutVars>
      </dgm:prSet>
      <dgm:spPr/>
    </dgm:pt>
    <dgm:pt modelId="{05E66F57-DE1E-4740-9E0A-3B3E2EDA97BA}" type="pres">
      <dgm:prSet presAssocID="{941E6F80-C011-471E-AEA2-8C758AA84915}" presName="rootComposite" presStyleCnt="0"/>
      <dgm:spPr/>
    </dgm:pt>
    <dgm:pt modelId="{FA162FAC-5B32-412C-A64F-81FBCD38FD28}" type="pres">
      <dgm:prSet presAssocID="{941E6F80-C011-471E-AEA2-8C758AA84915}" presName="rootText" presStyleLbl="node2" presStyleIdx="0" presStyleCnt="3" custScaleY="84378">
        <dgm:presLayoutVars>
          <dgm:chPref val="3"/>
        </dgm:presLayoutVars>
      </dgm:prSet>
      <dgm:spPr/>
      <dgm:t>
        <a:bodyPr/>
        <a:lstStyle/>
        <a:p>
          <a:endParaRPr lang="zh-CN" altLang="en-US"/>
        </a:p>
      </dgm:t>
    </dgm:pt>
    <dgm:pt modelId="{83436485-EB38-4897-B86B-CFD5EE12F075}" type="pres">
      <dgm:prSet presAssocID="{941E6F80-C011-471E-AEA2-8C758AA84915}" presName="rootConnector" presStyleLbl="node2" presStyleIdx="0" presStyleCnt="3"/>
      <dgm:spPr/>
      <dgm:t>
        <a:bodyPr/>
        <a:lstStyle/>
        <a:p>
          <a:endParaRPr lang="zh-CN" altLang="en-US"/>
        </a:p>
      </dgm:t>
    </dgm:pt>
    <dgm:pt modelId="{F6F25972-819F-491F-8772-AAD19F5D39E3}" type="pres">
      <dgm:prSet presAssocID="{941E6F80-C011-471E-AEA2-8C758AA84915}" presName="hierChild4" presStyleCnt="0"/>
      <dgm:spPr/>
    </dgm:pt>
    <dgm:pt modelId="{4C318FA7-4CBE-4E4E-B47E-7AB78E6A78D5}" type="pres">
      <dgm:prSet presAssocID="{941E6F80-C011-471E-AEA2-8C758AA84915}" presName="hierChild5" presStyleCnt="0"/>
      <dgm:spPr/>
    </dgm:pt>
    <dgm:pt modelId="{EB4343ED-71BB-4B72-AD7B-4FACD3909F13}" type="pres">
      <dgm:prSet presAssocID="{D8B93AF8-4968-46B3-9C29-877D7280C505}" presName="Name35" presStyleLbl="parChTrans1D2" presStyleIdx="1" presStyleCnt="3"/>
      <dgm:spPr/>
      <dgm:t>
        <a:bodyPr/>
        <a:lstStyle/>
        <a:p>
          <a:endParaRPr lang="zh-CN" altLang="en-US"/>
        </a:p>
      </dgm:t>
    </dgm:pt>
    <dgm:pt modelId="{420E45DF-BAF4-4C22-ABBE-7F80B5817669}" type="pres">
      <dgm:prSet presAssocID="{B39B48A9-824C-4167-B1F2-E7ED8876EDF4}" presName="hierRoot2" presStyleCnt="0">
        <dgm:presLayoutVars>
          <dgm:hierBranch/>
        </dgm:presLayoutVars>
      </dgm:prSet>
      <dgm:spPr/>
    </dgm:pt>
    <dgm:pt modelId="{1ED40BF4-DC78-41CC-BAC4-AEC1A5EF2CEC}" type="pres">
      <dgm:prSet presAssocID="{B39B48A9-824C-4167-B1F2-E7ED8876EDF4}" presName="rootComposite" presStyleCnt="0"/>
      <dgm:spPr/>
    </dgm:pt>
    <dgm:pt modelId="{B9986568-D11B-46C1-B087-D24DA5561513}" type="pres">
      <dgm:prSet presAssocID="{B39B48A9-824C-4167-B1F2-E7ED8876EDF4}" presName="rootText" presStyleLbl="node2" presStyleIdx="1" presStyleCnt="3" custScaleY="85685">
        <dgm:presLayoutVars>
          <dgm:chPref val="3"/>
        </dgm:presLayoutVars>
      </dgm:prSet>
      <dgm:spPr/>
      <dgm:t>
        <a:bodyPr/>
        <a:lstStyle/>
        <a:p>
          <a:endParaRPr lang="zh-CN" altLang="en-US"/>
        </a:p>
      </dgm:t>
    </dgm:pt>
    <dgm:pt modelId="{51CBC8F9-944E-461D-A58A-7CE938753EBD}" type="pres">
      <dgm:prSet presAssocID="{B39B48A9-824C-4167-B1F2-E7ED8876EDF4}" presName="rootConnector" presStyleLbl="node2" presStyleIdx="1" presStyleCnt="3"/>
      <dgm:spPr/>
      <dgm:t>
        <a:bodyPr/>
        <a:lstStyle/>
        <a:p>
          <a:endParaRPr lang="zh-CN" altLang="en-US"/>
        </a:p>
      </dgm:t>
    </dgm:pt>
    <dgm:pt modelId="{08211A41-9250-4A4C-BCED-D49BC5A31063}" type="pres">
      <dgm:prSet presAssocID="{B39B48A9-824C-4167-B1F2-E7ED8876EDF4}" presName="hierChild4" presStyleCnt="0"/>
      <dgm:spPr/>
    </dgm:pt>
    <dgm:pt modelId="{FBE433B5-A9A9-42C7-8829-BEBE5E858724}" type="pres">
      <dgm:prSet presAssocID="{B39B48A9-824C-4167-B1F2-E7ED8876EDF4}" presName="hierChild5" presStyleCnt="0"/>
      <dgm:spPr/>
    </dgm:pt>
    <dgm:pt modelId="{6B515F4F-C084-4C85-992C-29E8D43C613F}" type="pres">
      <dgm:prSet presAssocID="{9E888E0F-F689-4631-ACB2-C98368E1A610}" presName="Name35" presStyleLbl="parChTrans1D2" presStyleIdx="2" presStyleCnt="3"/>
      <dgm:spPr/>
      <dgm:t>
        <a:bodyPr/>
        <a:lstStyle/>
        <a:p>
          <a:endParaRPr lang="zh-CN" altLang="en-US"/>
        </a:p>
      </dgm:t>
    </dgm:pt>
    <dgm:pt modelId="{886A313A-B0FA-4D1F-A95B-30E6B7F67E45}" type="pres">
      <dgm:prSet presAssocID="{3126BE9B-BA14-46D4-AEE4-EA3A26E20090}" presName="hierRoot2" presStyleCnt="0">
        <dgm:presLayoutVars>
          <dgm:hierBranch/>
        </dgm:presLayoutVars>
      </dgm:prSet>
      <dgm:spPr/>
    </dgm:pt>
    <dgm:pt modelId="{8506CFC8-C502-47B0-86FA-3CD98ABAEA9B}" type="pres">
      <dgm:prSet presAssocID="{3126BE9B-BA14-46D4-AEE4-EA3A26E20090}" presName="rootComposite" presStyleCnt="0"/>
      <dgm:spPr/>
    </dgm:pt>
    <dgm:pt modelId="{D5008DAF-8C59-4A27-88E4-4623D2F8556D}" type="pres">
      <dgm:prSet presAssocID="{3126BE9B-BA14-46D4-AEE4-EA3A26E20090}" presName="rootText" presStyleLbl="node2" presStyleIdx="2" presStyleCnt="3" custScaleY="83163" custLinFactNeighborX="-283" custLinFactNeighborY="1469">
        <dgm:presLayoutVars>
          <dgm:chPref val="3"/>
        </dgm:presLayoutVars>
      </dgm:prSet>
      <dgm:spPr/>
      <dgm:t>
        <a:bodyPr/>
        <a:lstStyle/>
        <a:p>
          <a:endParaRPr lang="zh-CN" altLang="en-US"/>
        </a:p>
      </dgm:t>
    </dgm:pt>
    <dgm:pt modelId="{C66EE771-7074-446C-B121-BC69BB24A4F9}" type="pres">
      <dgm:prSet presAssocID="{3126BE9B-BA14-46D4-AEE4-EA3A26E20090}" presName="rootConnector" presStyleLbl="node2" presStyleIdx="2" presStyleCnt="3"/>
      <dgm:spPr/>
      <dgm:t>
        <a:bodyPr/>
        <a:lstStyle/>
        <a:p>
          <a:endParaRPr lang="zh-CN" altLang="en-US"/>
        </a:p>
      </dgm:t>
    </dgm:pt>
    <dgm:pt modelId="{901C6050-4069-4596-B4E3-7BFD50EB31FC}" type="pres">
      <dgm:prSet presAssocID="{3126BE9B-BA14-46D4-AEE4-EA3A26E20090}" presName="hierChild4" presStyleCnt="0"/>
      <dgm:spPr/>
    </dgm:pt>
    <dgm:pt modelId="{EA2CE6B2-ED08-466C-92D8-D0D56A2EBDBB}" type="pres">
      <dgm:prSet presAssocID="{3126BE9B-BA14-46D4-AEE4-EA3A26E20090}" presName="hierChild5" presStyleCnt="0"/>
      <dgm:spPr/>
    </dgm:pt>
    <dgm:pt modelId="{9B874DF8-9FC0-46C5-AFEE-A0DD78808683}" type="pres">
      <dgm:prSet presAssocID="{F7B16C9F-3680-47DF-AD08-F493BF2B7D81}" presName="hierChild3" presStyleCnt="0"/>
      <dgm:spPr/>
    </dgm:pt>
  </dgm:ptLst>
  <dgm:cxnLst>
    <dgm:cxn modelId="{0E96BF43-AE31-4B0F-B273-4E53813AEB12}" type="presOf" srcId="{34BAF832-E5E5-4B4F-9338-B42DD245E78A}" destId="{A585A765-6D51-4012-A92E-D8A79D52BC80}" srcOrd="0" destOrd="0" presId="urn:microsoft.com/office/officeart/2005/8/layout/orgChart1"/>
    <dgm:cxn modelId="{555F1EEB-5BA4-42FB-AD64-C1D5D429506B}" type="presOf" srcId="{9E888E0F-F689-4631-ACB2-C98368E1A610}" destId="{6B515F4F-C084-4C85-992C-29E8D43C613F}" srcOrd="0" destOrd="0" presId="urn:microsoft.com/office/officeart/2005/8/layout/orgChart1"/>
    <dgm:cxn modelId="{5CBDCB2E-DC48-434C-A795-79192FE74EFF}" srcId="{BEFDF76B-3E9E-4586-B39A-0A62B18C3E7D}" destId="{F7B16C9F-3680-47DF-AD08-F493BF2B7D81}" srcOrd="0" destOrd="0" parTransId="{B6E1BA05-444E-455B-A2BA-4AC4259DA767}" sibTransId="{CB813FDE-445F-4A97-8221-1552D3FE3C91}"/>
    <dgm:cxn modelId="{CDED1202-CEFC-4BFA-9938-4FDA0822106B}" type="presOf" srcId="{B39B48A9-824C-4167-B1F2-E7ED8876EDF4}" destId="{51CBC8F9-944E-461D-A58A-7CE938753EBD}" srcOrd="1" destOrd="0" presId="urn:microsoft.com/office/officeart/2005/8/layout/orgChart1"/>
    <dgm:cxn modelId="{CA96AE82-FB87-4E10-8160-B9A0A4BC7E62}" type="presOf" srcId="{F7B16C9F-3680-47DF-AD08-F493BF2B7D81}" destId="{256DEC44-19A2-49C9-91ED-C639808065D5}" srcOrd="1" destOrd="0" presId="urn:microsoft.com/office/officeart/2005/8/layout/orgChart1"/>
    <dgm:cxn modelId="{B849F565-96BF-4B63-B7D0-C30FA0944C28}" type="presOf" srcId="{B39B48A9-824C-4167-B1F2-E7ED8876EDF4}" destId="{B9986568-D11B-46C1-B087-D24DA5561513}" srcOrd="0" destOrd="0" presId="urn:microsoft.com/office/officeart/2005/8/layout/orgChart1"/>
    <dgm:cxn modelId="{24FB6293-A8A8-41C4-8CF4-BA5BA8A3EB68}" type="presOf" srcId="{3126BE9B-BA14-46D4-AEE4-EA3A26E20090}" destId="{C66EE771-7074-446C-B121-BC69BB24A4F9}" srcOrd="1" destOrd="0" presId="urn:microsoft.com/office/officeart/2005/8/layout/orgChart1"/>
    <dgm:cxn modelId="{862CC23F-FC9F-4096-BDA0-65ABE4E18444}" srcId="{F7B16C9F-3680-47DF-AD08-F493BF2B7D81}" destId="{941E6F80-C011-471E-AEA2-8C758AA84915}" srcOrd="0" destOrd="0" parTransId="{34BAF832-E5E5-4B4F-9338-B42DD245E78A}" sibTransId="{4A471F08-0E02-429F-AEE0-06962AC78458}"/>
    <dgm:cxn modelId="{EEEDF7BA-77E4-4AFA-AD98-B377CEF6456B}" type="presOf" srcId="{941E6F80-C011-471E-AEA2-8C758AA84915}" destId="{FA162FAC-5B32-412C-A64F-81FBCD38FD28}" srcOrd="0" destOrd="0" presId="urn:microsoft.com/office/officeart/2005/8/layout/orgChart1"/>
    <dgm:cxn modelId="{20DEC22A-EAB0-4DEB-A19B-37829A553F96}" type="presOf" srcId="{D8B93AF8-4968-46B3-9C29-877D7280C505}" destId="{EB4343ED-71BB-4B72-AD7B-4FACD3909F13}" srcOrd="0" destOrd="0" presId="urn:microsoft.com/office/officeart/2005/8/layout/orgChart1"/>
    <dgm:cxn modelId="{2015E131-F0F9-4F36-B4F8-EA4791E577AD}" srcId="{F7B16C9F-3680-47DF-AD08-F493BF2B7D81}" destId="{3126BE9B-BA14-46D4-AEE4-EA3A26E20090}" srcOrd="2" destOrd="0" parTransId="{9E888E0F-F689-4631-ACB2-C98368E1A610}" sibTransId="{9F49A7A0-47D7-4A7D-B2AD-949E01BE8998}"/>
    <dgm:cxn modelId="{D9E00F57-98E5-4EFE-972A-C6FBA9BBB005}" type="presOf" srcId="{941E6F80-C011-471E-AEA2-8C758AA84915}" destId="{83436485-EB38-4897-B86B-CFD5EE12F075}" srcOrd="1" destOrd="0" presId="urn:microsoft.com/office/officeart/2005/8/layout/orgChart1"/>
    <dgm:cxn modelId="{A8F16B9B-2154-4A7A-AC92-480EE8711FFE}" type="presOf" srcId="{BEFDF76B-3E9E-4586-B39A-0A62B18C3E7D}" destId="{4AC7A550-5B29-4FAB-A6C5-69F5F426583B}" srcOrd="0" destOrd="0" presId="urn:microsoft.com/office/officeart/2005/8/layout/orgChart1"/>
    <dgm:cxn modelId="{58EE1933-F5C1-422F-88C2-26DFF4539296}" type="presOf" srcId="{F7B16C9F-3680-47DF-AD08-F493BF2B7D81}" destId="{751A4AAB-866E-4AA5-9B4D-B4233EF09063}" srcOrd="0" destOrd="0" presId="urn:microsoft.com/office/officeart/2005/8/layout/orgChart1"/>
    <dgm:cxn modelId="{16B80B0D-91D2-4B4E-BF43-CCC9C03B4D7C}" srcId="{F7B16C9F-3680-47DF-AD08-F493BF2B7D81}" destId="{B39B48A9-824C-4167-B1F2-E7ED8876EDF4}" srcOrd="1" destOrd="0" parTransId="{D8B93AF8-4968-46B3-9C29-877D7280C505}" sibTransId="{9EAFF30F-EADE-494C-B8D2-B49620DBAE33}"/>
    <dgm:cxn modelId="{CABB631D-4645-4CB5-8E5A-F978FA3F2B6A}" type="presOf" srcId="{3126BE9B-BA14-46D4-AEE4-EA3A26E20090}" destId="{D5008DAF-8C59-4A27-88E4-4623D2F8556D}" srcOrd="0" destOrd="0" presId="urn:microsoft.com/office/officeart/2005/8/layout/orgChart1"/>
    <dgm:cxn modelId="{AEAA6522-C129-45F6-AA70-856204BEBCC9}" type="presParOf" srcId="{4AC7A550-5B29-4FAB-A6C5-69F5F426583B}" destId="{7CAB494F-36A0-4AF0-81BF-6B4CEE7C4CDB}" srcOrd="0" destOrd="0" presId="urn:microsoft.com/office/officeart/2005/8/layout/orgChart1"/>
    <dgm:cxn modelId="{92B6101A-F20D-426E-952E-8BA204AB83BA}" type="presParOf" srcId="{7CAB494F-36A0-4AF0-81BF-6B4CEE7C4CDB}" destId="{B19C69BC-4F03-4E89-8FA5-46A23E4D1697}" srcOrd="0" destOrd="0" presId="urn:microsoft.com/office/officeart/2005/8/layout/orgChart1"/>
    <dgm:cxn modelId="{D172CA53-443C-42F3-991F-7F0681D695E4}" type="presParOf" srcId="{B19C69BC-4F03-4E89-8FA5-46A23E4D1697}" destId="{751A4AAB-866E-4AA5-9B4D-B4233EF09063}" srcOrd="0" destOrd="0" presId="urn:microsoft.com/office/officeart/2005/8/layout/orgChart1"/>
    <dgm:cxn modelId="{02DB438F-DCD3-479E-8B9D-60BF2F931C4C}" type="presParOf" srcId="{B19C69BC-4F03-4E89-8FA5-46A23E4D1697}" destId="{256DEC44-19A2-49C9-91ED-C639808065D5}" srcOrd="1" destOrd="0" presId="urn:microsoft.com/office/officeart/2005/8/layout/orgChart1"/>
    <dgm:cxn modelId="{93123016-0E33-433B-966F-4106DE6467BC}" type="presParOf" srcId="{7CAB494F-36A0-4AF0-81BF-6B4CEE7C4CDB}" destId="{070100D9-D8A8-428C-8ED2-982AAD1E8E4F}" srcOrd="1" destOrd="0" presId="urn:microsoft.com/office/officeart/2005/8/layout/orgChart1"/>
    <dgm:cxn modelId="{7F3F50C0-C861-4905-A9B3-26DF0B73AFE1}" type="presParOf" srcId="{070100D9-D8A8-428C-8ED2-982AAD1E8E4F}" destId="{A585A765-6D51-4012-A92E-D8A79D52BC80}" srcOrd="0" destOrd="0" presId="urn:microsoft.com/office/officeart/2005/8/layout/orgChart1"/>
    <dgm:cxn modelId="{7AFB0868-9782-4AB7-951F-97317112B2A5}" type="presParOf" srcId="{070100D9-D8A8-428C-8ED2-982AAD1E8E4F}" destId="{9DCE9F53-52B3-4DF1-97E3-4BA02E4AA46F}" srcOrd="1" destOrd="0" presId="urn:microsoft.com/office/officeart/2005/8/layout/orgChart1"/>
    <dgm:cxn modelId="{C9D5A424-0654-4BB4-BF4C-73BA5C213161}" type="presParOf" srcId="{9DCE9F53-52B3-4DF1-97E3-4BA02E4AA46F}" destId="{05E66F57-DE1E-4740-9E0A-3B3E2EDA97BA}" srcOrd="0" destOrd="0" presId="urn:microsoft.com/office/officeart/2005/8/layout/orgChart1"/>
    <dgm:cxn modelId="{8F9D5E1D-19AB-4E55-B50C-EB49BC9D4FD5}" type="presParOf" srcId="{05E66F57-DE1E-4740-9E0A-3B3E2EDA97BA}" destId="{FA162FAC-5B32-412C-A64F-81FBCD38FD28}" srcOrd="0" destOrd="0" presId="urn:microsoft.com/office/officeart/2005/8/layout/orgChart1"/>
    <dgm:cxn modelId="{C95D1BE1-AE5F-4F55-9912-6E6B3098E79A}" type="presParOf" srcId="{05E66F57-DE1E-4740-9E0A-3B3E2EDA97BA}" destId="{83436485-EB38-4897-B86B-CFD5EE12F075}" srcOrd="1" destOrd="0" presId="urn:microsoft.com/office/officeart/2005/8/layout/orgChart1"/>
    <dgm:cxn modelId="{5F5FEA1B-ABC9-4815-BF92-29FE2B4DFF48}" type="presParOf" srcId="{9DCE9F53-52B3-4DF1-97E3-4BA02E4AA46F}" destId="{F6F25972-819F-491F-8772-AAD19F5D39E3}" srcOrd="1" destOrd="0" presId="urn:microsoft.com/office/officeart/2005/8/layout/orgChart1"/>
    <dgm:cxn modelId="{45B325A6-242E-4A8D-9BA3-987EAFF8120D}" type="presParOf" srcId="{9DCE9F53-52B3-4DF1-97E3-4BA02E4AA46F}" destId="{4C318FA7-4CBE-4E4E-B47E-7AB78E6A78D5}" srcOrd="2" destOrd="0" presId="urn:microsoft.com/office/officeart/2005/8/layout/orgChart1"/>
    <dgm:cxn modelId="{5EA7684F-DAE0-40E9-888F-C3D44BD9F801}" type="presParOf" srcId="{070100D9-D8A8-428C-8ED2-982AAD1E8E4F}" destId="{EB4343ED-71BB-4B72-AD7B-4FACD3909F13}" srcOrd="2" destOrd="0" presId="urn:microsoft.com/office/officeart/2005/8/layout/orgChart1"/>
    <dgm:cxn modelId="{C849F0EA-076C-4870-92A5-4D338BBAC823}" type="presParOf" srcId="{070100D9-D8A8-428C-8ED2-982AAD1E8E4F}" destId="{420E45DF-BAF4-4C22-ABBE-7F80B5817669}" srcOrd="3" destOrd="0" presId="urn:microsoft.com/office/officeart/2005/8/layout/orgChart1"/>
    <dgm:cxn modelId="{6B7008BF-2FDF-4307-B882-F725DD51359E}" type="presParOf" srcId="{420E45DF-BAF4-4C22-ABBE-7F80B5817669}" destId="{1ED40BF4-DC78-41CC-BAC4-AEC1A5EF2CEC}" srcOrd="0" destOrd="0" presId="urn:microsoft.com/office/officeart/2005/8/layout/orgChart1"/>
    <dgm:cxn modelId="{58EE4999-351B-41F9-9575-9B971F184D77}" type="presParOf" srcId="{1ED40BF4-DC78-41CC-BAC4-AEC1A5EF2CEC}" destId="{B9986568-D11B-46C1-B087-D24DA5561513}" srcOrd="0" destOrd="0" presId="urn:microsoft.com/office/officeart/2005/8/layout/orgChart1"/>
    <dgm:cxn modelId="{27B2EBAA-80AF-413E-B5E5-CD03E4F0FF9B}" type="presParOf" srcId="{1ED40BF4-DC78-41CC-BAC4-AEC1A5EF2CEC}" destId="{51CBC8F9-944E-461D-A58A-7CE938753EBD}" srcOrd="1" destOrd="0" presId="urn:microsoft.com/office/officeart/2005/8/layout/orgChart1"/>
    <dgm:cxn modelId="{1DC4C910-6BED-4F5F-8488-37FB7FE31DD9}" type="presParOf" srcId="{420E45DF-BAF4-4C22-ABBE-7F80B5817669}" destId="{08211A41-9250-4A4C-BCED-D49BC5A31063}" srcOrd="1" destOrd="0" presId="urn:microsoft.com/office/officeart/2005/8/layout/orgChart1"/>
    <dgm:cxn modelId="{7CA29206-5030-41FF-A7DC-0887509667B6}" type="presParOf" srcId="{420E45DF-BAF4-4C22-ABBE-7F80B5817669}" destId="{FBE433B5-A9A9-42C7-8829-BEBE5E858724}" srcOrd="2" destOrd="0" presId="urn:microsoft.com/office/officeart/2005/8/layout/orgChart1"/>
    <dgm:cxn modelId="{C3A5DD88-AF7D-46C0-9587-BFF6D97E8325}" type="presParOf" srcId="{070100D9-D8A8-428C-8ED2-982AAD1E8E4F}" destId="{6B515F4F-C084-4C85-992C-29E8D43C613F}" srcOrd="4" destOrd="0" presId="urn:microsoft.com/office/officeart/2005/8/layout/orgChart1"/>
    <dgm:cxn modelId="{EF6FF5A6-7FAB-445E-B177-6C510A197447}" type="presParOf" srcId="{070100D9-D8A8-428C-8ED2-982AAD1E8E4F}" destId="{886A313A-B0FA-4D1F-A95B-30E6B7F67E45}" srcOrd="5" destOrd="0" presId="urn:microsoft.com/office/officeart/2005/8/layout/orgChart1"/>
    <dgm:cxn modelId="{D063B1E8-6014-4A9A-BACB-794FA428C0A6}" type="presParOf" srcId="{886A313A-B0FA-4D1F-A95B-30E6B7F67E45}" destId="{8506CFC8-C502-47B0-86FA-3CD98ABAEA9B}" srcOrd="0" destOrd="0" presId="urn:microsoft.com/office/officeart/2005/8/layout/orgChart1"/>
    <dgm:cxn modelId="{CA9554A5-43C6-4FBB-BE5F-5F3FAB9BCC46}" type="presParOf" srcId="{8506CFC8-C502-47B0-86FA-3CD98ABAEA9B}" destId="{D5008DAF-8C59-4A27-88E4-4623D2F8556D}" srcOrd="0" destOrd="0" presId="urn:microsoft.com/office/officeart/2005/8/layout/orgChart1"/>
    <dgm:cxn modelId="{E059E0C3-8628-410B-95EE-5C577F3B32E2}" type="presParOf" srcId="{8506CFC8-C502-47B0-86FA-3CD98ABAEA9B}" destId="{C66EE771-7074-446C-B121-BC69BB24A4F9}" srcOrd="1" destOrd="0" presId="urn:microsoft.com/office/officeart/2005/8/layout/orgChart1"/>
    <dgm:cxn modelId="{560E530E-AB02-43B5-ABBB-3AADBFC44588}" type="presParOf" srcId="{886A313A-B0FA-4D1F-A95B-30E6B7F67E45}" destId="{901C6050-4069-4596-B4E3-7BFD50EB31FC}" srcOrd="1" destOrd="0" presId="urn:microsoft.com/office/officeart/2005/8/layout/orgChart1"/>
    <dgm:cxn modelId="{10A09C77-9747-4054-B5C5-9A3909232E41}" type="presParOf" srcId="{886A313A-B0FA-4D1F-A95B-30E6B7F67E45}" destId="{EA2CE6B2-ED08-466C-92D8-D0D56A2EBDBB}" srcOrd="2" destOrd="0" presId="urn:microsoft.com/office/officeart/2005/8/layout/orgChart1"/>
    <dgm:cxn modelId="{E1328C80-1D3B-415F-960E-41CCE2B0800B}" type="presParOf" srcId="{7CAB494F-36A0-4AF0-81BF-6B4CEE7C4CDB}" destId="{9B874DF8-9FC0-46C5-AFEE-A0DD7880868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15F4F-C084-4C85-992C-29E8D43C613F}">
      <dsp:nvSpPr>
        <dsp:cNvPr id="0" name=""/>
        <dsp:cNvSpPr/>
      </dsp:nvSpPr>
      <dsp:spPr>
        <a:xfrm>
          <a:off x="4000500" y="953560"/>
          <a:ext cx="2823763" cy="508404"/>
        </a:xfrm>
        <a:custGeom>
          <a:avLst/>
          <a:gdLst/>
          <a:ahLst/>
          <a:cxnLst/>
          <a:rect l="0" t="0" r="0" b="0"/>
          <a:pathLst>
            <a:path>
              <a:moveTo>
                <a:pt x="0" y="0"/>
              </a:moveTo>
              <a:lnTo>
                <a:pt x="0" y="262792"/>
              </a:lnTo>
              <a:lnTo>
                <a:pt x="2823763" y="262792"/>
              </a:lnTo>
              <a:lnTo>
                <a:pt x="2823763" y="5084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343ED-71BB-4B72-AD7B-4FACD3909F13}">
      <dsp:nvSpPr>
        <dsp:cNvPr id="0" name=""/>
        <dsp:cNvSpPr/>
      </dsp:nvSpPr>
      <dsp:spPr>
        <a:xfrm>
          <a:off x="3954780" y="953560"/>
          <a:ext cx="91440" cy="491223"/>
        </a:xfrm>
        <a:custGeom>
          <a:avLst/>
          <a:gdLst/>
          <a:ahLst/>
          <a:cxnLst/>
          <a:rect l="0" t="0" r="0" b="0"/>
          <a:pathLst>
            <a:path>
              <a:moveTo>
                <a:pt x="45720" y="0"/>
              </a:moveTo>
              <a:lnTo>
                <a:pt x="45720" y="4912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5A765-6D51-4012-A92E-D8A79D52BC80}">
      <dsp:nvSpPr>
        <dsp:cNvPr id="0" name=""/>
        <dsp:cNvSpPr/>
      </dsp:nvSpPr>
      <dsp:spPr>
        <a:xfrm>
          <a:off x="1170116" y="953560"/>
          <a:ext cx="2830383" cy="491223"/>
        </a:xfrm>
        <a:custGeom>
          <a:avLst/>
          <a:gdLst/>
          <a:ahLst/>
          <a:cxnLst/>
          <a:rect l="0" t="0" r="0" b="0"/>
          <a:pathLst>
            <a:path>
              <a:moveTo>
                <a:pt x="2830383" y="0"/>
              </a:moveTo>
              <a:lnTo>
                <a:pt x="2830383" y="245611"/>
              </a:lnTo>
              <a:lnTo>
                <a:pt x="0" y="245611"/>
              </a:lnTo>
              <a:lnTo>
                <a:pt x="0" y="4912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1A4AAB-866E-4AA5-9B4D-B4233EF09063}">
      <dsp:nvSpPr>
        <dsp:cNvPr id="0" name=""/>
        <dsp:cNvSpPr/>
      </dsp:nvSpPr>
      <dsp:spPr>
        <a:xfrm>
          <a:off x="2651120" y="54961"/>
          <a:ext cx="2698758" cy="898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kern="1200" cap="none" normalizeH="0" baseline="0" dirty="0" smtClean="0">
              <a:ln>
                <a:noFill/>
              </a:ln>
              <a:solidFill>
                <a:schemeClr val="tx1"/>
              </a:solidFill>
              <a:effectLst/>
              <a:latin typeface="Arial" pitchFamily="34" charset="0"/>
              <a:ea typeface="宋体" pitchFamily="2" charset="-122"/>
            </a:rPr>
            <a:t>新经济政策</a:t>
          </a:r>
        </a:p>
      </dsp:txBody>
      <dsp:txXfrm>
        <a:off x="2651120" y="54961"/>
        <a:ext cx="2698758" cy="898599"/>
      </dsp:txXfrm>
    </dsp:sp>
    <dsp:sp modelId="{FA162FAC-5B32-412C-A64F-81FBCD38FD28}">
      <dsp:nvSpPr>
        <dsp:cNvPr id="0" name=""/>
        <dsp:cNvSpPr/>
      </dsp:nvSpPr>
      <dsp:spPr>
        <a:xfrm>
          <a:off x="537" y="1444784"/>
          <a:ext cx="2339159" cy="9868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6200" b="0" i="0" u="none" strike="noStrike" kern="1200" cap="none" normalizeH="0" baseline="0" smtClean="0">
            <a:ln>
              <a:noFill/>
            </a:ln>
            <a:solidFill>
              <a:schemeClr val="tx1"/>
            </a:solidFill>
            <a:effectLst/>
            <a:latin typeface="Arial" pitchFamily="34" charset="0"/>
            <a:ea typeface="宋体" pitchFamily="2" charset="-122"/>
          </a:endParaRPr>
        </a:p>
      </dsp:txBody>
      <dsp:txXfrm>
        <a:off x="537" y="1444784"/>
        <a:ext cx="2339159" cy="986868"/>
      </dsp:txXfrm>
    </dsp:sp>
    <dsp:sp modelId="{B9986568-D11B-46C1-B087-D24DA5561513}">
      <dsp:nvSpPr>
        <dsp:cNvPr id="0" name=""/>
        <dsp:cNvSpPr/>
      </dsp:nvSpPr>
      <dsp:spPr>
        <a:xfrm>
          <a:off x="2830920" y="1444784"/>
          <a:ext cx="2339159" cy="10021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6300" b="0" i="0" u="none" strike="noStrike" kern="1200" cap="none" normalizeH="0" baseline="0" smtClean="0">
            <a:ln>
              <a:noFill/>
            </a:ln>
            <a:solidFill>
              <a:schemeClr val="tx1"/>
            </a:solidFill>
            <a:effectLst/>
            <a:latin typeface="Arial" pitchFamily="34" charset="0"/>
            <a:ea typeface="宋体" pitchFamily="2" charset="-122"/>
          </a:endParaRPr>
        </a:p>
      </dsp:txBody>
      <dsp:txXfrm>
        <a:off x="2830920" y="1444784"/>
        <a:ext cx="2339159" cy="1002154"/>
      </dsp:txXfrm>
    </dsp:sp>
    <dsp:sp modelId="{D5008DAF-8C59-4A27-88E4-4623D2F8556D}">
      <dsp:nvSpPr>
        <dsp:cNvPr id="0" name=""/>
        <dsp:cNvSpPr/>
      </dsp:nvSpPr>
      <dsp:spPr>
        <a:xfrm>
          <a:off x="5654683" y="1461965"/>
          <a:ext cx="2339159" cy="9726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6100" b="0" i="0" u="none" strike="noStrike" kern="1200" cap="none" normalizeH="0" baseline="0" smtClean="0">
            <a:ln>
              <a:noFill/>
            </a:ln>
            <a:solidFill>
              <a:schemeClr val="tx1"/>
            </a:solidFill>
            <a:effectLst/>
            <a:latin typeface="Arial" pitchFamily="34" charset="0"/>
            <a:ea typeface="宋体" pitchFamily="2" charset="-122"/>
          </a:endParaRPr>
        </a:p>
      </dsp:txBody>
      <dsp:txXfrm>
        <a:off x="5654683" y="1461965"/>
        <a:ext cx="2339159" cy="9726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5" Type="http://schemas.openxmlformats.org/officeDocument/2006/relationships/image" Target="../media/image124.emf"/><Relationship Id="rId4" Type="http://schemas.openxmlformats.org/officeDocument/2006/relationships/image" Target="../media/image12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 Id="rId5" Type="http://schemas.openxmlformats.org/officeDocument/2006/relationships/image" Target="../media/image135.emf"/><Relationship Id="rId4" Type="http://schemas.openxmlformats.org/officeDocument/2006/relationships/image" Target="../media/image134.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emf"/><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image" Target="../media/image15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 Id="rId4" Type="http://schemas.openxmlformats.org/officeDocument/2006/relationships/image" Target="../media/image159.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image" Target="../media/image160.emf"/><Relationship Id="rId6" Type="http://schemas.openxmlformats.org/officeDocument/2006/relationships/image" Target="../media/image165.emf"/><Relationship Id="rId5" Type="http://schemas.openxmlformats.org/officeDocument/2006/relationships/image" Target="../media/image164.emf"/><Relationship Id="rId4" Type="http://schemas.openxmlformats.org/officeDocument/2006/relationships/image" Target="../media/image16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28865"/>
            <a:ext cx="8229600" cy="460771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45886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333500"/>
            <a:ext cx="8229600" cy="3771636"/>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69641D0-0908-4D7F-881A-31EBCFF728D8}" type="slidenum">
              <a:rPr lang="en-US" altLang="zh-CN"/>
              <a:pPr>
                <a:defRPr/>
              </a:pPr>
              <a:t>‹#›</a:t>
            </a:fld>
            <a:endParaRPr lang="en-US" altLang="zh-CN"/>
          </a:p>
        </p:txBody>
      </p:sp>
    </p:spTree>
    <p:extLst>
      <p:ext uri="{BB962C8B-B14F-4D97-AF65-F5344CB8AC3E}">
        <p14:creationId xmlns:p14="http://schemas.microsoft.com/office/powerpoint/2010/main" val="357080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2016-10-29</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92.emf"/><Relationship Id="rId4" Type="http://schemas.openxmlformats.org/officeDocument/2006/relationships/oleObject" Target="../embeddings/Microsoft_Word_97_-_2003_Document2.doc"/></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93.emf"/></Relationships>
</file>

<file path=ppt/slides/_rels/slide1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96.emf"/></Relationships>
</file>

<file path=ppt/slides/_rels/slide10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98.emf"/><Relationship Id="rId4" Type="http://schemas.openxmlformats.org/officeDocument/2006/relationships/oleObject" Target="../embeddings/Microsoft_Word_97_-_2003_Document3.doc"/></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99.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00.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01.emf"/></Relationships>
</file>

<file path=ppt/slides/_rels/slide11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174.TIF" TargetMode="External"/><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07.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file:///E:\&#28304;&#25991;&#20214;\&#36890;&#29992;\R160A.TIF" TargetMode="External"/><Relationship Id="rId5" Type="http://schemas.openxmlformats.org/officeDocument/2006/relationships/image" Target="../media/image109.png"/><Relationship Id="rId4" Type="http://schemas.openxmlformats.org/officeDocument/2006/relationships/image" Target="../media/image10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file:///E:\&#28304;&#25991;&#20214;\&#36890;&#29992;\&#20027;&#24178;&#25972;&#21512;.TIF" TargetMode="External"/><Relationship Id="rId5" Type="http://schemas.openxmlformats.org/officeDocument/2006/relationships/image" Target="../media/image87.png"/><Relationship Id="rId4" Type="http://schemas.openxmlformats.org/officeDocument/2006/relationships/image" Target="../media/image110.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111.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12.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13.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4.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15.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16.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11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19.emf"/></Relationships>
</file>

<file path=ppt/slides/_rels/slide132.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124.e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21.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31.bin"/></Relationships>
</file>

<file path=ppt/slides/_rels/slide133.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129.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6.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128.emf"/><Relationship Id="rId4" Type="http://schemas.openxmlformats.org/officeDocument/2006/relationships/image" Target="../media/image125.emf"/><Relationship Id="rId9" Type="http://schemas.openxmlformats.org/officeDocument/2006/relationships/oleObject" Target="../embeddings/oleObject36.bin"/><Relationship Id="rId14" Type="http://schemas.openxmlformats.org/officeDocument/2006/relationships/image" Target="../media/image130.emf"/></Relationships>
</file>

<file path=ppt/slides/_rels/slide134.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135.e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32.e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134.emf"/><Relationship Id="rId4" Type="http://schemas.openxmlformats.org/officeDocument/2006/relationships/image" Target="../media/image131.emf"/><Relationship Id="rId9" Type="http://schemas.openxmlformats.org/officeDocument/2006/relationships/oleObject" Target="../embeddings/oleObject42.bin"/></Relationships>
</file>

<file path=ppt/slides/_rels/slide135.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140.e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37.e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139.emf"/><Relationship Id="rId4" Type="http://schemas.openxmlformats.org/officeDocument/2006/relationships/image" Target="../media/image136.emf"/><Relationship Id="rId9" Type="http://schemas.openxmlformats.org/officeDocument/2006/relationships/oleObject" Target="../embeddings/oleObject47.bin"/><Relationship Id="rId14" Type="http://schemas.openxmlformats.org/officeDocument/2006/relationships/image" Target="../media/image141.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28145;&#21270;&#35762;&#35299;.TIF" TargetMode="External"/><Relationship Id="rId5" Type="http://schemas.openxmlformats.org/officeDocument/2006/relationships/image" Target="../media/image143.png"/><Relationship Id="rId4" Type="http://schemas.openxmlformats.org/officeDocument/2006/relationships/image" Target="../media/image142.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144.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28145;&#21270;&#35762;&#35299;.TIF" TargetMode="External"/><Relationship Id="rId5" Type="http://schemas.openxmlformats.org/officeDocument/2006/relationships/image" Target="../media/image143.png"/><Relationship Id="rId4" Type="http://schemas.openxmlformats.org/officeDocument/2006/relationships/image" Target="../media/image145.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28145;&#21270;&#35762;&#35299;.TIF" TargetMode="External"/><Relationship Id="rId5" Type="http://schemas.openxmlformats.org/officeDocument/2006/relationships/image" Target="../media/image143.png"/><Relationship Id="rId4" Type="http://schemas.openxmlformats.org/officeDocument/2006/relationships/image" Target="../media/image146.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47.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28145;&#21270;&#35762;&#35299;.TIF" TargetMode="External"/><Relationship Id="rId5" Type="http://schemas.openxmlformats.org/officeDocument/2006/relationships/image" Target="../media/image143.png"/><Relationship Id="rId4" Type="http://schemas.openxmlformats.org/officeDocument/2006/relationships/image" Target="../media/image14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49.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50.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file:///E:\&#28304;&#25991;&#20214;\&#36890;&#29992;\&#20027;&#24178;&#25972;&#21512;.TIF" TargetMode="External"/><Relationship Id="rId5" Type="http://schemas.openxmlformats.org/officeDocument/2006/relationships/image" Target="../media/image87.png"/><Relationship Id="rId4" Type="http://schemas.openxmlformats.org/officeDocument/2006/relationships/image" Target="../media/image151.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52.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54.emf"/><Relationship Id="rId5" Type="http://schemas.openxmlformats.org/officeDocument/2006/relationships/oleObject" Target="../embeddings/oleObject61.bin"/><Relationship Id="rId4" Type="http://schemas.openxmlformats.org/officeDocument/2006/relationships/image" Target="../media/image153.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55.emf"/></Relationships>
</file>

<file path=ppt/slides/_rels/slide149.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57.emf"/><Relationship Id="rId5" Type="http://schemas.openxmlformats.org/officeDocument/2006/relationships/oleObject" Target="../embeddings/oleObject64.bin"/><Relationship Id="rId10" Type="http://schemas.openxmlformats.org/officeDocument/2006/relationships/image" Target="../media/image159.emf"/><Relationship Id="rId4" Type="http://schemas.openxmlformats.org/officeDocument/2006/relationships/image" Target="../media/image156.emf"/><Relationship Id="rId9" Type="http://schemas.openxmlformats.org/officeDocument/2006/relationships/oleObject" Target="../embeddings/oleObject66.bin"/></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64.e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61.e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163.emf"/><Relationship Id="rId4" Type="http://schemas.openxmlformats.org/officeDocument/2006/relationships/image" Target="../media/image160.emf"/><Relationship Id="rId9" Type="http://schemas.openxmlformats.org/officeDocument/2006/relationships/oleObject" Target="../embeddings/oleObject70.bin"/><Relationship Id="rId14" Type="http://schemas.openxmlformats.org/officeDocument/2006/relationships/image" Target="../media/image165.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file:///E:\&#28304;&#25991;&#20214;\&#36890;&#29992;\R178.TI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3.emf"/></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file:///D:\&#36890;&#21490;&#29256;&#21382;&#21490;\108C.TIF"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6.emf"/></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68.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67.emf"/><Relationship Id="rId4" Type="http://schemas.openxmlformats.org/officeDocument/2006/relationships/oleObject" Target="../embeddings/Microsoft_Word_97_-_2003_Document1.doc"/></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0.emf"/><Relationship Id="rId5" Type="http://schemas.openxmlformats.org/officeDocument/2006/relationships/oleObject" Target="../embeddings/oleObject8.bin"/><Relationship Id="rId4" Type="http://schemas.openxmlformats.org/officeDocument/2006/relationships/image" Target="../media/image6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file:///\\&#31243;&#26976;\&#26412;&#22320;&#30913;&#30424;%20(e)\&#28304;&#25991;&#20214;\&#36890;&#29992;\R164.TIF"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file:///E:\&#28304;&#25991;&#20214;\&#36890;&#29992;\&#20027;&#24178;&#25972;&#21512;.TIF"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2536" y="1417340"/>
            <a:ext cx="9721080" cy="1440160"/>
          </a:xfrm>
          <a:prstGeom prst="rect">
            <a:avLst/>
          </a:prstGeom>
          <a:solidFill>
            <a:srgbClr val="1D1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683568" y="2017407"/>
            <a:ext cx="7884368"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从无产阶级革命到新中国的特色社会主义</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904691"/>
      </p:ext>
    </p:extLst>
  </p:cSld>
  <p:clrMapOvr>
    <a:masterClrMapping/>
  </p:clrMapOvr>
  <p:transition spd="med">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124478"/>
            <a:ext cx="7874000" cy="403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591208"/>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6353" name="Group 113"/>
          <p:cNvGraphicFramePr>
            <a:graphicFrameLocks noGrp="1"/>
          </p:cNvGraphicFramePr>
          <p:nvPr>
            <p:extLst>
              <p:ext uri="{D42A27DB-BD31-4B8C-83A1-F6EECF244321}">
                <p14:modId xmlns:p14="http://schemas.microsoft.com/office/powerpoint/2010/main" val="2464596008"/>
              </p:ext>
            </p:extLst>
          </p:nvPr>
        </p:nvGraphicFramePr>
        <p:xfrm>
          <a:off x="395536" y="193204"/>
          <a:ext cx="8281417" cy="5172032"/>
        </p:xfrm>
        <a:graphic>
          <a:graphicData uri="http://schemas.openxmlformats.org/drawingml/2006/table">
            <a:tbl>
              <a:tblPr/>
              <a:tblGrid>
                <a:gridCol w="625563"/>
                <a:gridCol w="625025"/>
                <a:gridCol w="621620"/>
                <a:gridCol w="6409209"/>
              </a:tblGrid>
              <a:tr h="1284552">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会</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主</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建</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设</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起</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步</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三大</a:t>
                      </a:r>
                      <a:endParaRPr kumimoji="0" lang="zh-CN" altLang="en-US" sz="800" b="1"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改造</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开始</a:t>
                      </a:r>
                      <a:endParaRPr kumimoji="0" lang="zh-CN" altLang="en-US" sz="15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在发展重工业的同时，国家对</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en-US" altLang="zh-CN"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进行改造</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45290">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实施</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农民参加</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；手工业者加入手工业生产合作社；资本主义工商业掀起全行业公私合营高潮</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0080">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完成</a:t>
                      </a:r>
                      <a:endParaRPr kumimoji="0" lang="zh-CN" altLang="en-US" sz="15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到</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年底，我国基本完成了三大改造</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84552">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意义</a:t>
                      </a:r>
                      <a:endParaRPr kumimoji="0" lang="zh-CN" altLang="en-US" sz="15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生产资料私有制变为</a:t>
                      </a:r>
                      <a:r>
                        <a:rPr kumimoji="0" lang="en-US" altLang="zh-CN"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，社会主义经济体系在中国基本建立</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06345" name="Rectangle 105"/>
          <p:cNvSpPr>
            <a:spLocks noChangeArrowheads="1"/>
          </p:cNvSpPr>
          <p:nvPr/>
        </p:nvSpPr>
        <p:spPr bwMode="auto">
          <a:xfrm>
            <a:off x="4435293" y="767155"/>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农业</a:t>
            </a:r>
          </a:p>
        </p:txBody>
      </p:sp>
      <p:sp>
        <p:nvSpPr>
          <p:cNvPr id="906347" name="Rectangle 107"/>
          <p:cNvSpPr>
            <a:spLocks noChangeArrowheads="1"/>
          </p:cNvSpPr>
          <p:nvPr/>
        </p:nvSpPr>
        <p:spPr bwMode="auto">
          <a:xfrm>
            <a:off x="2699792" y="767154"/>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手工业</a:t>
            </a:r>
          </a:p>
        </p:txBody>
      </p:sp>
      <p:sp>
        <p:nvSpPr>
          <p:cNvPr id="906351" name="Rectangle 111"/>
          <p:cNvSpPr>
            <a:spLocks noChangeArrowheads="1"/>
          </p:cNvSpPr>
          <p:nvPr/>
        </p:nvSpPr>
        <p:spPr bwMode="auto">
          <a:xfrm>
            <a:off x="5745068" y="769268"/>
            <a:ext cx="2520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smtClean="0">
                <a:solidFill>
                  <a:srgbClr val="FF0000"/>
                </a:solidFill>
                <a:latin typeface="Times New Roman" pitchFamily="18" charset="0"/>
                <a:ea typeface="仿宋_GB2312" pitchFamily="49" charset="-122"/>
                <a:cs typeface="Times New Roman" pitchFamily="18" charset="0"/>
              </a:rPr>
              <a:t>资本主义</a:t>
            </a:r>
            <a:r>
              <a:rPr lang="zh-CN" altLang="en-US" dirty="0">
                <a:solidFill>
                  <a:srgbClr val="FF0000"/>
                </a:solidFill>
                <a:latin typeface="Times New Roman" pitchFamily="18" charset="0"/>
                <a:ea typeface="仿宋_GB2312" pitchFamily="49" charset="-122"/>
                <a:cs typeface="Times New Roman" pitchFamily="18" charset="0"/>
              </a:rPr>
              <a:t>工商业</a:t>
            </a:r>
          </a:p>
        </p:txBody>
      </p:sp>
      <p:sp>
        <p:nvSpPr>
          <p:cNvPr id="906355" name="Rectangle 115"/>
          <p:cNvSpPr>
            <a:spLocks noChangeArrowheads="1"/>
          </p:cNvSpPr>
          <p:nvPr/>
        </p:nvSpPr>
        <p:spPr bwMode="auto">
          <a:xfrm>
            <a:off x="3684869" y="1921396"/>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农业生产合作社</a:t>
            </a:r>
          </a:p>
        </p:txBody>
      </p:sp>
      <p:sp>
        <p:nvSpPr>
          <p:cNvPr id="906357" name="Rectangle 117"/>
          <p:cNvSpPr>
            <a:spLocks noChangeArrowheads="1"/>
          </p:cNvSpPr>
          <p:nvPr/>
        </p:nvSpPr>
        <p:spPr bwMode="auto">
          <a:xfrm>
            <a:off x="2709866" y="3418755"/>
            <a:ext cx="793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en-US" altLang="zh-CN" dirty="0">
                <a:solidFill>
                  <a:srgbClr val="FF0000"/>
                </a:solidFill>
                <a:latin typeface="Times New Roman" pitchFamily="18" charset="0"/>
                <a:ea typeface="仿宋_GB2312" pitchFamily="49" charset="-122"/>
                <a:cs typeface="Times New Roman" pitchFamily="18" charset="0"/>
              </a:rPr>
              <a:t>1956</a:t>
            </a:r>
          </a:p>
        </p:txBody>
      </p:sp>
      <p:sp>
        <p:nvSpPr>
          <p:cNvPr id="906361" name="Rectangle 121"/>
          <p:cNvSpPr>
            <a:spLocks noChangeArrowheads="1"/>
          </p:cNvSpPr>
          <p:nvPr/>
        </p:nvSpPr>
        <p:spPr bwMode="auto">
          <a:xfrm>
            <a:off x="5126964" y="4152959"/>
            <a:ext cx="3108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smtClean="0">
                <a:solidFill>
                  <a:srgbClr val="FF0000"/>
                </a:solidFill>
                <a:latin typeface="Times New Roman" pitchFamily="18" charset="0"/>
                <a:ea typeface="仿宋_GB2312" pitchFamily="49" charset="-122"/>
                <a:cs typeface="Times New Roman" pitchFamily="18" charset="0"/>
              </a:rPr>
              <a:t>社会主义公有制</a:t>
            </a:r>
            <a:endParaRPr lang="zh-CN" altLang="en-US" dirty="0">
              <a:solidFill>
                <a:srgbClr val="FF0000"/>
              </a:solidFill>
              <a:latin typeface="Times New Roman" pitchFamily="18" charset="0"/>
              <a:ea typeface="仿宋_GB2312" pitchFamily="49" charset="-122"/>
              <a:cs typeface="Times New Roman" pitchFamily="18" charset="0"/>
            </a:endParaRPr>
          </a:p>
        </p:txBody>
      </p:sp>
    </p:spTree>
    <p:extLst>
      <p:ext uri="{BB962C8B-B14F-4D97-AF65-F5344CB8AC3E}">
        <p14:creationId xmlns:p14="http://schemas.microsoft.com/office/powerpoint/2010/main" val="3087199875"/>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6347"/>
                                        </p:tgtEl>
                                        <p:attrNameLst>
                                          <p:attrName>style.visibility</p:attrName>
                                        </p:attrNameLst>
                                      </p:cBhvr>
                                      <p:to>
                                        <p:strVal val="visible"/>
                                      </p:to>
                                    </p:set>
                                    <p:animEffect transition="in" filter="blinds(horizontal)">
                                      <p:cBhvr>
                                        <p:cTn id="7" dur="500"/>
                                        <p:tgtEl>
                                          <p:spTgt spid="9063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6345"/>
                                        </p:tgtEl>
                                        <p:attrNameLst>
                                          <p:attrName>style.visibility</p:attrName>
                                        </p:attrNameLst>
                                      </p:cBhvr>
                                      <p:to>
                                        <p:strVal val="visible"/>
                                      </p:to>
                                    </p:set>
                                    <p:animEffect transition="in" filter="blinds(horizontal)">
                                      <p:cBhvr>
                                        <p:cTn id="12" dur="500"/>
                                        <p:tgtEl>
                                          <p:spTgt spid="9063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06351"/>
                                        </p:tgtEl>
                                        <p:attrNameLst>
                                          <p:attrName>style.visibility</p:attrName>
                                        </p:attrNameLst>
                                      </p:cBhvr>
                                      <p:to>
                                        <p:strVal val="visible"/>
                                      </p:to>
                                    </p:set>
                                    <p:animEffect transition="in" filter="blinds(horizontal)">
                                      <p:cBhvr>
                                        <p:cTn id="15" dur="500"/>
                                        <p:tgtEl>
                                          <p:spTgt spid="90635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06355"/>
                                        </p:tgtEl>
                                        <p:attrNameLst>
                                          <p:attrName>style.visibility</p:attrName>
                                        </p:attrNameLst>
                                      </p:cBhvr>
                                      <p:to>
                                        <p:strVal val="visible"/>
                                      </p:to>
                                    </p:set>
                                    <p:animEffect transition="in" filter="blinds(horizontal)">
                                      <p:cBhvr>
                                        <p:cTn id="20" dur="500"/>
                                        <p:tgtEl>
                                          <p:spTgt spid="9063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06357"/>
                                        </p:tgtEl>
                                        <p:attrNameLst>
                                          <p:attrName>style.visibility</p:attrName>
                                        </p:attrNameLst>
                                      </p:cBhvr>
                                      <p:to>
                                        <p:strVal val="visible"/>
                                      </p:to>
                                    </p:set>
                                    <p:animEffect transition="in" filter="blinds(horizontal)">
                                      <p:cBhvr>
                                        <p:cTn id="25" dur="500"/>
                                        <p:tgtEl>
                                          <p:spTgt spid="90635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06361"/>
                                        </p:tgtEl>
                                        <p:attrNameLst>
                                          <p:attrName>style.visibility</p:attrName>
                                        </p:attrNameLst>
                                      </p:cBhvr>
                                      <p:to>
                                        <p:strVal val="visible"/>
                                      </p:to>
                                    </p:set>
                                    <p:animEffect transition="in" filter="blinds(horizontal)">
                                      <p:cBhvr>
                                        <p:cTn id="28" dur="500"/>
                                        <p:tgtEl>
                                          <p:spTgt spid="906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345" grpId="0"/>
      <p:bldP spid="906347" grpId="0"/>
      <p:bldP spid="906351" grpId="0"/>
      <p:bldP spid="906355" grpId="0"/>
      <p:bldP spid="906357" grpId="0"/>
      <p:bldP spid="90636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1441" b="64628"/>
          <a:stretch/>
        </p:blipFill>
        <p:spPr bwMode="auto">
          <a:xfrm>
            <a:off x="251521" y="409228"/>
            <a:ext cx="5600640" cy="100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652" t="45871" r="16982" b="7326"/>
          <a:stretch/>
        </p:blipFill>
        <p:spPr bwMode="auto">
          <a:xfrm>
            <a:off x="899592" y="2209428"/>
            <a:ext cx="728059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784993"/>
      </p:ext>
    </p:extLst>
  </p:cSld>
  <p:clrMapOvr>
    <a:masterClrMapping/>
  </p:clrMapOvr>
  <p:transition spd="med">
    <p:dissolv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p:cNvGraphicFramePr>
            <a:graphicFrameLocks noChangeAspect="1"/>
          </p:cNvGraphicFramePr>
          <p:nvPr>
            <p:extLst>
              <p:ext uri="{D42A27DB-BD31-4B8C-83A1-F6EECF244321}">
                <p14:modId xmlns:p14="http://schemas.microsoft.com/office/powerpoint/2010/main" val="819784100"/>
              </p:ext>
            </p:extLst>
          </p:nvPr>
        </p:nvGraphicFramePr>
        <p:xfrm>
          <a:off x="395536" y="265212"/>
          <a:ext cx="8242300" cy="5304838"/>
        </p:xfrm>
        <a:graphic>
          <a:graphicData uri="http://schemas.openxmlformats.org/presentationml/2006/ole">
            <mc:AlternateContent xmlns:mc="http://schemas.openxmlformats.org/markup-compatibility/2006">
              <mc:Choice xmlns:v="urn:schemas-microsoft-com:vml" Requires="v">
                <p:oleObj spid="_x0000_s41016" name="Document" r:id="rId4" imgW="8266669" imgH="5847819" progId="Word.Document.8">
                  <p:embed/>
                </p:oleObj>
              </mc:Choice>
              <mc:Fallback>
                <p:oleObj name="Document" r:id="rId4" imgW="8266669" imgH="5847819" progId="Word.Document.8">
                  <p:embed/>
                  <p:pic>
                    <p:nvPicPr>
                      <p:cNvPr id="0" name=""/>
                      <p:cNvPicPr>
                        <a:picLocks noChangeAspect="1" noChangeArrowheads="1"/>
                      </p:cNvPicPr>
                      <p:nvPr/>
                    </p:nvPicPr>
                    <p:blipFill>
                      <a:blip r:embed="rId5"/>
                      <a:srcRect/>
                      <a:stretch>
                        <a:fillRect/>
                      </a:stretch>
                    </p:blipFill>
                    <p:spPr bwMode="auto">
                      <a:xfrm>
                        <a:off x="395536" y="265212"/>
                        <a:ext cx="8242300" cy="5304838"/>
                      </a:xfrm>
                      <a:prstGeom prst="rect">
                        <a:avLst/>
                      </a:prstGeom>
                      <a:noFill/>
                      <a:ln>
                        <a:noFill/>
                      </a:ln>
                      <a:effectLst/>
                      <a:extLst/>
                    </p:spPr>
                  </p:pic>
                </p:oleObj>
              </mc:Fallback>
            </mc:AlternateContent>
          </a:graphicData>
        </a:graphic>
      </p:graphicFrame>
      <p:sp>
        <p:nvSpPr>
          <p:cNvPr id="21507" name="Rectangle 4"/>
          <p:cNvSpPr>
            <a:spLocks noChangeArrowheads="1"/>
          </p:cNvSpPr>
          <p:nvPr/>
        </p:nvSpPr>
        <p:spPr bwMode="auto">
          <a:xfrm>
            <a:off x="323528" y="913284"/>
            <a:ext cx="6840537" cy="3598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2400"/>
          </a:p>
        </p:txBody>
      </p:sp>
    </p:spTree>
    <p:extLst>
      <p:ext uri="{BB962C8B-B14F-4D97-AF65-F5344CB8AC3E}">
        <p14:creationId xmlns:p14="http://schemas.microsoft.com/office/powerpoint/2010/main" val="1381376172"/>
      </p:ext>
    </p:extLst>
  </p:cSld>
  <p:clrMapOvr>
    <a:masterClrMapping/>
  </p:clrMapOvr>
  <p:transition spd="med">
    <p:blinds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extLst>
              <p:ext uri="{D42A27DB-BD31-4B8C-83A1-F6EECF244321}">
                <p14:modId xmlns:p14="http://schemas.microsoft.com/office/powerpoint/2010/main" val="1349694494"/>
              </p:ext>
            </p:extLst>
          </p:nvPr>
        </p:nvGraphicFramePr>
        <p:xfrm>
          <a:off x="508000" y="193204"/>
          <a:ext cx="8242300" cy="5213557"/>
        </p:xfrm>
        <a:graphic>
          <a:graphicData uri="http://schemas.openxmlformats.org/presentationml/2006/ole">
            <mc:AlternateContent xmlns:mc="http://schemas.openxmlformats.org/markup-compatibility/2006">
              <mc:Choice xmlns:v="urn:schemas-microsoft-com:vml" Requires="v">
                <p:oleObj spid="_x0000_s42040" name="文档" r:id="rId3" imgW="8247993" imgH="5867131" progId="Word.Document.8">
                  <p:embed/>
                </p:oleObj>
              </mc:Choice>
              <mc:Fallback>
                <p:oleObj name="文档" r:id="rId3" imgW="8247993" imgH="586713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93204"/>
                        <a:ext cx="8242300" cy="521355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97494286"/>
      </p:ext>
    </p:extLst>
  </p:cSld>
  <p:clrMapOvr>
    <a:masterClrMapping/>
  </p:clrMapOvr>
  <p:transition spd="med">
    <p:strips dir="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3204"/>
            <a:ext cx="7874000" cy="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Line 41"/>
          <p:cNvSpPr>
            <a:spLocks noChangeShapeType="1"/>
          </p:cNvSpPr>
          <p:nvPr/>
        </p:nvSpPr>
        <p:spPr bwMode="auto">
          <a:xfrm>
            <a:off x="3543300" y="208896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124449" name="Group 97"/>
          <p:cNvGraphicFramePr>
            <a:graphicFrameLocks noGrp="1"/>
          </p:cNvGraphicFramePr>
          <p:nvPr>
            <p:extLst>
              <p:ext uri="{D42A27DB-BD31-4B8C-83A1-F6EECF244321}">
                <p14:modId xmlns:p14="http://schemas.microsoft.com/office/powerpoint/2010/main" val="3017431845"/>
              </p:ext>
            </p:extLst>
          </p:nvPr>
        </p:nvGraphicFramePr>
        <p:xfrm>
          <a:off x="539552" y="697260"/>
          <a:ext cx="8424936" cy="4595576"/>
        </p:xfrm>
        <a:graphic>
          <a:graphicData uri="http://schemas.openxmlformats.org/drawingml/2006/table">
            <a:tbl>
              <a:tblPr/>
              <a:tblGrid>
                <a:gridCol w="576064"/>
                <a:gridCol w="504056"/>
                <a:gridCol w="504056"/>
                <a:gridCol w="6840760"/>
              </a:tblGrid>
              <a:tr h="469812">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探索与失误</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中共八大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背景</a:t>
                      </a:r>
                      <a:endParaRPr kumimoji="0" lang="zh-CN" altLang="en-US" sz="24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社会主义制度已在我国建立起来</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01546">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内容</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主要矛盾：先进的社会制度与落后的生产力之间的矛盾。</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主要任务：集中力量把我国尽快地从落后的农业国变为先进的</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a:t>
                      </a:r>
                      <a:endParaRPr kumimoji="0" lang="en-US" altLang="zh-CN" sz="24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3102">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评价</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是对我国建设社会主义道路的一次成功探索，但八大确定的路线未能坚持</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27548">
                <a:tc vMerge="1">
                  <a:txBody>
                    <a:bodyPr/>
                    <a:lstStyle/>
                    <a:p>
                      <a:endParaRPr lang="zh-CN" altLang="en-US"/>
                    </a:p>
                  </a:txBody>
                  <a:tcPr/>
                </a:tc>
                <a:tc gridSpan="3">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1958</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年，中共八大二次会议提出</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，多快好省地建设社会主义</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Times New Roman" pitchFamily="18" charset="0"/>
                        </a:rPr>
                        <a:t>”</a:t>
                      </a:r>
                    </a:p>
                    <a:p>
                      <a:pPr marL="0" marR="0" lvl="0" indent="0" algn="l" defTabSz="914400" rtl="0" eaLnBrk="1" fontAlgn="base" latinLnBrk="0" hangingPunct="1">
                        <a:lnSpc>
                          <a:spcPct val="11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的总路线</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
        <p:nvSpPr>
          <p:cNvPr id="1124443" name="Rectangle 91"/>
          <p:cNvSpPr>
            <a:spLocks noChangeArrowheads="1"/>
          </p:cNvSpPr>
          <p:nvPr/>
        </p:nvSpPr>
        <p:spPr bwMode="auto">
          <a:xfrm>
            <a:off x="6012180" y="2425452"/>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工业国</a:t>
            </a:r>
          </a:p>
        </p:txBody>
      </p:sp>
      <p:sp>
        <p:nvSpPr>
          <p:cNvPr id="1124445" name="Rectangle 93"/>
          <p:cNvSpPr>
            <a:spLocks noChangeArrowheads="1"/>
          </p:cNvSpPr>
          <p:nvPr/>
        </p:nvSpPr>
        <p:spPr bwMode="auto">
          <a:xfrm>
            <a:off x="1547664" y="4333242"/>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鼓足干劲</a:t>
            </a:r>
          </a:p>
        </p:txBody>
      </p:sp>
      <p:sp>
        <p:nvSpPr>
          <p:cNvPr id="1124448" name="Rectangle 96"/>
          <p:cNvSpPr>
            <a:spLocks noChangeArrowheads="1"/>
          </p:cNvSpPr>
          <p:nvPr/>
        </p:nvSpPr>
        <p:spPr bwMode="auto">
          <a:xfrm>
            <a:off x="3275856" y="4332394"/>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力争上游</a:t>
            </a:r>
          </a:p>
        </p:txBody>
      </p:sp>
    </p:spTree>
    <p:extLst>
      <p:ext uri="{BB962C8B-B14F-4D97-AF65-F5344CB8AC3E}">
        <p14:creationId xmlns:p14="http://schemas.microsoft.com/office/powerpoint/2010/main" val="977932668"/>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4443"/>
                                        </p:tgtEl>
                                        <p:attrNameLst>
                                          <p:attrName>style.visibility</p:attrName>
                                        </p:attrNameLst>
                                      </p:cBhvr>
                                      <p:to>
                                        <p:strVal val="visible"/>
                                      </p:to>
                                    </p:set>
                                    <p:animEffect transition="in" filter="blinds(horizontal)">
                                      <p:cBhvr>
                                        <p:cTn id="7" dur="500"/>
                                        <p:tgtEl>
                                          <p:spTgt spid="1124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4445"/>
                                        </p:tgtEl>
                                        <p:attrNameLst>
                                          <p:attrName>style.visibility</p:attrName>
                                        </p:attrNameLst>
                                      </p:cBhvr>
                                      <p:to>
                                        <p:strVal val="visible"/>
                                      </p:to>
                                    </p:set>
                                    <p:animEffect transition="in" filter="blinds(horizontal)">
                                      <p:cBhvr>
                                        <p:cTn id="12" dur="500"/>
                                        <p:tgtEl>
                                          <p:spTgt spid="1124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4448"/>
                                        </p:tgtEl>
                                        <p:attrNameLst>
                                          <p:attrName>style.visibility</p:attrName>
                                        </p:attrNameLst>
                                      </p:cBhvr>
                                      <p:to>
                                        <p:strVal val="visible"/>
                                      </p:to>
                                    </p:set>
                                    <p:animEffect transition="in" filter="blinds(horizontal)">
                                      <p:cBhvr>
                                        <p:cTn id="17" dur="500"/>
                                        <p:tgtEl>
                                          <p:spTgt spid="1124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443" grpId="0"/>
      <p:bldP spid="1124445" grpId="0"/>
      <p:bldP spid="112444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3427" name="Group 99"/>
          <p:cNvGraphicFramePr>
            <a:graphicFrameLocks noGrp="1"/>
          </p:cNvGraphicFramePr>
          <p:nvPr>
            <p:extLst>
              <p:ext uri="{D42A27DB-BD31-4B8C-83A1-F6EECF244321}">
                <p14:modId xmlns:p14="http://schemas.microsoft.com/office/powerpoint/2010/main" val="1721895200"/>
              </p:ext>
            </p:extLst>
          </p:nvPr>
        </p:nvGraphicFramePr>
        <p:xfrm>
          <a:off x="323528" y="409228"/>
          <a:ext cx="8281415" cy="5111363"/>
        </p:xfrm>
        <a:graphic>
          <a:graphicData uri="http://schemas.openxmlformats.org/drawingml/2006/table">
            <a:tbl>
              <a:tblPr/>
              <a:tblGrid>
                <a:gridCol w="648072"/>
                <a:gridCol w="648072"/>
                <a:gridCol w="648072"/>
                <a:gridCol w="6337199"/>
              </a:tblGrid>
              <a:tr h="949518">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探索与失误</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大跃进</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概况</a:t>
                      </a:r>
                      <a:endParaRPr kumimoji="0" lang="zh-CN" altLang="en-US" sz="16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片面要求大办工业、大办农业，提出不切实际的高指标</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71539">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评价</a:t>
                      </a:r>
                      <a:endParaRPr kumimoji="0" lang="zh-CN" altLang="en-US" sz="16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反映了广大人民迫切要求改变我国经济落后面貌的愿望，但忽视了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________________</a:t>
                      </a:r>
                      <a:endParaRPr kumimoji="0" lang="en-US" altLang="zh-CN"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71539">
                <a:tc vMerge="1">
                  <a:txBody>
                    <a:bodyPr/>
                    <a:lstStyle/>
                    <a:p>
                      <a:endParaRPr lang="zh-CN" altLang="en-US"/>
                    </a:p>
                  </a:txBody>
                  <a:tcPr/>
                </a:tc>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人民公社化</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概况</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“一大二公”：公有制程度越高越好；规模越大越好。</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初期一切财产由公社统一核算，统一分配；许多地方的公社大办</a:t>
                      </a:r>
                      <a:r>
                        <a:rPr kumimoji="0" lang="en-US" altLang="zh-CN" sz="2400" b="1" i="1"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_____________</a:t>
                      </a:r>
                      <a:endParaRPr kumimoji="0" lang="en-US" altLang="zh-CN" sz="1600" b="0" i="1"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9518">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后果</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超越了历史发展阶段，导致</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1959</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1961</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年的经济困难</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88" marB="380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3429" name="Rectangle 101"/>
          <p:cNvSpPr>
            <a:spLocks noChangeArrowheads="1"/>
          </p:cNvSpPr>
          <p:nvPr/>
        </p:nvSpPr>
        <p:spPr bwMode="auto">
          <a:xfrm>
            <a:off x="5170698" y="1993404"/>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客观经济规律</a:t>
            </a:r>
          </a:p>
        </p:txBody>
      </p:sp>
      <p:sp>
        <p:nvSpPr>
          <p:cNvPr id="1123431" name="Rectangle 103"/>
          <p:cNvSpPr>
            <a:spLocks noChangeArrowheads="1"/>
          </p:cNvSpPr>
          <p:nvPr/>
        </p:nvSpPr>
        <p:spPr bwMode="auto">
          <a:xfrm>
            <a:off x="5076056" y="4037995"/>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公共食堂</a:t>
            </a:r>
          </a:p>
        </p:txBody>
      </p:sp>
    </p:spTree>
    <p:extLst>
      <p:ext uri="{BB962C8B-B14F-4D97-AF65-F5344CB8AC3E}">
        <p14:creationId xmlns:p14="http://schemas.microsoft.com/office/powerpoint/2010/main" val="390805834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3429"/>
                                        </p:tgtEl>
                                        <p:attrNameLst>
                                          <p:attrName>style.visibility</p:attrName>
                                        </p:attrNameLst>
                                      </p:cBhvr>
                                      <p:to>
                                        <p:strVal val="visible"/>
                                      </p:to>
                                    </p:set>
                                    <p:animEffect transition="in" filter="blinds(horizontal)">
                                      <p:cBhvr>
                                        <p:cTn id="7" dur="500"/>
                                        <p:tgtEl>
                                          <p:spTgt spid="1123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3431"/>
                                        </p:tgtEl>
                                        <p:attrNameLst>
                                          <p:attrName>style.visibility</p:attrName>
                                        </p:attrNameLst>
                                      </p:cBhvr>
                                      <p:to>
                                        <p:strVal val="visible"/>
                                      </p:to>
                                    </p:set>
                                    <p:animEffect transition="in" filter="blinds(horizontal)">
                                      <p:cBhvr>
                                        <p:cTn id="12" dur="500"/>
                                        <p:tgtEl>
                                          <p:spTgt spid="1123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429" grpId="0"/>
      <p:bldP spid="112343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ttach.bbs.china.com.cn/forum/201603/01/204954i33s14qa9sqng818.jpg"/>
          <p:cNvPicPr>
            <a:picLocks noChangeAspect="1" noChangeArrowheads="1"/>
          </p:cNvPicPr>
          <p:nvPr/>
        </p:nvPicPr>
        <p:blipFill rotWithShape="1">
          <a:blip r:embed="rId2">
            <a:extLst>
              <a:ext uri="{28A0092B-C50C-407E-A947-70E740481C1C}">
                <a14:useLocalDpi xmlns:a14="http://schemas.microsoft.com/office/drawing/2010/main" val="0"/>
              </a:ext>
            </a:extLst>
          </a:blip>
          <a:srcRect l="14579" r="14938"/>
          <a:stretch/>
        </p:blipFill>
        <p:spPr bwMode="auto">
          <a:xfrm>
            <a:off x="1619672" y="409228"/>
            <a:ext cx="5688632"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496188"/>
      </p:ext>
    </p:extLst>
  </p:cSld>
  <p:clrMapOvr>
    <a:masterClrMapping/>
  </p:clrMapOvr>
  <p:transition spd="med">
    <p:checke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2413" name="Group 109"/>
          <p:cNvGraphicFramePr>
            <a:graphicFrameLocks noGrp="1"/>
          </p:cNvGraphicFramePr>
          <p:nvPr>
            <p:extLst>
              <p:ext uri="{D42A27DB-BD31-4B8C-83A1-F6EECF244321}">
                <p14:modId xmlns:p14="http://schemas.microsoft.com/office/powerpoint/2010/main" val="2602844244"/>
              </p:ext>
            </p:extLst>
          </p:nvPr>
        </p:nvGraphicFramePr>
        <p:xfrm>
          <a:off x="179512" y="265212"/>
          <a:ext cx="8604250" cy="5401184"/>
        </p:xfrm>
        <a:graphic>
          <a:graphicData uri="http://schemas.openxmlformats.org/drawingml/2006/table">
            <a:tbl>
              <a:tblPr/>
              <a:tblGrid>
                <a:gridCol w="576064"/>
                <a:gridCol w="648072"/>
                <a:gridCol w="648072"/>
                <a:gridCol w="6732042"/>
              </a:tblGrid>
              <a:tr h="1252802">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探索与失误</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八字方针</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背景</a:t>
                      </a:r>
                      <a:endParaRPr kumimoji="0" lang="zh-CN" altLang="en-US" sz="1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面对严重经济困难，中共中央开始纠正农村工作中</a:t>
                      </a: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的错误</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1839">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内容</a:t>
                      </a:r>
                      <a:endParaRPr kumimoji="0" lang="zh-CN" altLang="en-US" sz="1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en-US" altLang="zh-CN" sz="28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、巩固、充实、提高</a:t>
                      </a: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2802">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后果</a:t>
                      </a:r>
                      <a:endParaRPr kumimoji="0" lang="zh-CN" altLang="en-US" sz="1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从</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1962</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年起，经济逐步得到恢复和发展。到</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年，国民经济调整任务基本完成</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23765">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文革</a:t>
                      </a: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8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en-US" altLang="zh-CN" sz="2800" b="1" i="0" u="none" strike="noStrike" cap="none" normalizeH="0" baseline="0" dirty="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文革</a:t>
                      </a:r>
                      <a:r>
                        <a:rPr kumimoji="0" lang="zh-CN" altLang="en-US" sz="2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之初国民经济出现混乱。</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rPr>
                        <a:t>②</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rPr>
                        <a:t>1973</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年国民经济出现</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局面：原因是  </a:t>
                      </a: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着手恢复调整国民经济。</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rPr>
                        <a:t>③</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rPr>
                        <a:t>1975</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年国民经济呈现迅速回升局面：原</a:t>
                      </a: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因是</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的全面整顿。</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a:txBody>
                  <a:tcPr marT="38095" marB="380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122411" name="Rectangle 107"/>
          <p:cNvSpPr>
            <a:spLocks noChangeArrowheads="1"/>
          </p:cNvSpPr>
          <p:nvPr/>
        </p:nvSpPr>
        <p:spPr bwMode="auto">
          <a:xfrm>
            <a:off x="4092209" y="841276"/>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左</a:t>
            </a:r>
          </a:p>
        </p:txBody>
      </p:sp>
      <p:sp>
        <p:nvSpPr>
          <p:cNvPr id="1122415" name="Rectangle 111"/>
          <p:cNvSpPr>
            <a:spLocks noChangeArrowheads="1"/>
          </p:cNvSpPr>
          <p:nvPr/>
        </p:nvSpPr>
        <p:spPr bwMode="auto">
          <a:xfrm>
            <a:off x="2441500" y="1603747"/>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调整</a:t>
            </a:r>
          </a:p>
        </p:txBody>
      </p:sp>
      <p:sp>
        <p:nvSpPr>
          <p:cNvPr id="1122417" name="Rectangle 113"/>
          <p:cNvSpPr>
            <a:spLocks noChangeArrowheads="1"/>
          </p:cNvSpPr>
          <p:nvPr/>
        </p:nvSpPr>
        <p:spPr bwMode="auto">
          <a:xfrm>
            <a:off x="2599396" y="2785492"/>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en-US" altLang="zh-CN" dirty="0">
                <a:solidFill>
                  <a:srgbClr val="FF0000"/>
                </a:solidFill>
                <a:latin typeface="Times New Roman" pitchFamily="18" charset="0"/>
                <a:ea typeface="仿宋_GB2312" pitchFamily="49" charset="-122"/>
                <a:cs typeface="Times New Roman" pitchFamily="18" charset="0"/>
              </a:rPr>
              <a:t>1965</a:t>
            </a:r>
          </a:p>
        </p:txBody>
      </p:sp>
      <p:sp>
        <p:nvSpPr>
          <p:cNvPr id="1122419" name="Rectangle 115"/>
          <p:cNvSpPr>
            <a:spLocks noChangeArrowheads="1"/>
          </p:cNvSpPr>
          <p:nvPr/>
        </p:nvSpPr>
        <p:spPr bwMode="auto">
          <a:xfrm>
            <a:off x="5145187" y="3835995"/>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复苏</a:t>
            </a:r>
          </a:p>
        </p:txBody>
      </p:sp>
      <p:sp>
        <p:nvSpPr>
          <p:cNvPr id="1122421" name="Rectangle 117"/>
          <p:cNvSpPr>
            <a:spLocks noChangeArrowheads="1"/>
          </p:cNvSpPr>
          <p:nvPr/>
        </p:nvSpPr>
        <p:spPr bwMode="auto">
          <a:xfrm>
            <a:off x="1547664" y="4297660"/>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周恩来</a:t>
            </a:r>
          </a:p>
        </p:txBody>
      </p:sp>
      <p:sp>
        <p:nvSpPr>
          <p:cNvPr id="1122423" name="Rectangle 119"/>
          <p:cNvSpPr>
            <a:spLocks noChangeArrowheads="1"/>
          </p:cNvSpPr>
          <p:nvPr/>
        </p:nvSpPr>
        <p:spPr bwMode="auto">
          <a:xfrm>
            <a:off x="2360645" y="516175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dirty="0">
                <a:solidFill>
                  <a:srgbClr val="FF0000"/>
                </a:solidFill>
                <a:latin typeface="Times New Roman" pitchFamily="18" charset="0"/>
                <a:ea typeface="仿宋_GB2312" pitchFamily="49" charset="-122"/>
                <a:cs typeface="Times New Roman" pitchFamily="18" charset="0"/>
              </a:rPr>
              <a:t>邓小平</a:t>
            </a:r>
          </a:p>
        </p:txBody>
      </p:sp>
    </p:spTree>
    <p:extLst>
      <p:ext uri="{BB962C8B-B14F-4D97-AF65-F5344CB8AC3E}">
        <p14:creationId xmlns:p14="http://schemas.microsoft.com/office/powerpoint/2010/main" val="4032223522"/>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2411"/>
                                        </p:tgtEl>
                                        <p:attrNameLst>
                                          <p:attrName>style.visibility</p:attrName>
                                        </p:attrNameLst>
                                      </p:cBhvr>
                                      <p:to>
                                        <p:strVal val="visible"/>
                                      </p:to>
                                    </p:set>
                                    <p:animEffect transition="in" filter="blinds(horizontal)">
                                      <p:cBhvr>
                                        <p:cTn id="7" dur="500"/>
                                        <p:tgtEl>
                                          <p:spTgt spid="1122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2415"/>
                                        </p:tgtEl>
                                        <p:attrNameLst>
                                          <p:attrName>style.visibility</p:attrName>
                                        </p:attrNameLst>
                                      </p:cBhvr>
                                      <p:to>
                                        <p:strVal val="visible"/>
                                      </p:to>
                                    </p:set>
                                    <p:animEffect transition="in" filter="blinds(horizontal)">
                                      <p:cBhvr>
                                        <p:cTn id="12" dur="500"/>
                                        <p:tgtEl>
                                          <p:spTgt spid="11224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2417"/>
                                        </p:tgtEl>
                                        <p:attrNameLst>
                                          <p:attrName>style.visibility</p:attrName>
                                        </p:attrNameLst>
                                      </p:cBhvr>
                                      <p:to>
                                        <p:strVal val="visible"/>
                                      </p:to>
                                    </p:set>
                                    <p:animEffect transition="in" filter="blinds(horizontal)">
                                      <p:cBhvr>
                                        <p:cTn id="17" dur="500"/>
                                        <p:tgtEl>
                                          <p:spTgt spid="11224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2419"/>
                                        </p:tgtEl>
                                        <p:attrNameLst>
                                          <p:attrName>style.visibility</p:attrName>
                                        </p:attrNameLst>
                                      </p:cBhvr>
                                      <p:to>
                                        <p:strVal val="visible"/>
                                      </p:to>
                                    </p:set>
                                    <p:animEffect transition="in" filter="blinds(horizontal)">
                                      <p:cBhvr>
                                        <p:cTn id="22" dur="500"/>
                                        <p:tgtEl>
                                          <p:spTgt spid="11224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2421"/>
                                        </p:tgtEl>
                                        <p:attrNameLst>
                                          <p:attrName>style.visibility</p:attrName>
                                        </p:attrNameLst>
                                      </p:cBhvr>
                                      <p:to>
                                        <p:strVal val="visible"/>
                                      </p:to>
                                    </p:set>
                                    <p:animEffect transition="in" filter="blinds(horizontal)">
                                      <p:cBhvr>
                                        <p:cTn id="27" dur="500"/>
                                        <p:tgtEl>
                                          <p:spTgt spid="11224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2423"/>
                                        </p:tgtEl>
                                        <p:attrNameLst>
                                          <p:attrName>style.visibility</p:attrName>
                                        </p:attrNameLst>
                                      </p:cBhvr>
                                      <p:to>
                                        <p:strVal val="visible"/>
                                      </p:to>
                                    </p:set>
                                    <p:animEffect transition="in" filter="blinds(horizontal)">
                                      <p:cBhvr>
                                        <p:cTn id="32" dur="500"/>
                                        <p:tgtEl>
                                          <p:spTgt spid="1122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2411" grpId="0"/>
      <p:bldP spid="1122415" grpId="0"/>
      <p:bldP spid="1122417" grpId="0"/>
      <p:bldP spid="1122419" grpId="0"/>
      <p:bldP spid="1122421" grpId="0"/>
      <p:bldP spid="11224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3"/>
          <p:cNvGraphicFramePr>
            <a:graphicFrameLocks noChangeAspect="1"/>
          </p:cNvGraphicFramePr>
          <p:nvPr>
            <p:extLst>
              <p:ext uri="{D42A27DB-BD31-4B8C-83A1-F6EECF244321}">
                <p14:modId xmlns:p14="http://schemas.microsoft.com/office/powerpoint/2010/main" val="377496921"/>
              </p:ext>
            </p:extLst>
          </p:nvPr>
        </p:nvGraphicFramePr>
        <p:xfrm>
          <a:off x="467544" y="409228"/>
          <a:ext cx="8242300" cy="3256913"/>
        </p:xfrm>
        <a:graphic>
          <a:graphicData uri="http://schemas.openxmlformats.org/presentationml/2006/ole">
            <mc:AlternateContent xmlns:mc="http://schemas.openxmlformats.org/markup-compatibility/2006">
              <mc:Choice xmlns:v="urn:schemas-microsoft-com:vml" Requires="v">
                <p:oleObj spid="_x0000_s43065" name="文档" r:id="rId3" imgW="8241513" imgH="2857063" progId="Word.Document.8">
                  <p:embed/>
                </p:oleObj>
              </mc:Choice>
              <mc:Fallback>
                <p:oleObj name="文档" r:id="rId3" imgW="8241513" imgH="285706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9228"/>
                        <a:ext cx="8242300" cy="3256913"/>
                      </a:xfrm>
                      <a:prstGeom prst="rect">
                        <a:avLst/>
                      </a:prstGeom>
                      <a:noFill/>
                      <a:ln>
                        <a:noFill/>
                      </a:ln>
                      <a:effectLst/>
                    </p:spPr>
                  </p:pic>
                </p:oleObj>
              </mc:Fallback>
            </mc:AlternateContent>
          </a:graphicData>
        </a:graphic>
      </p:graphicFrame>
      <p:sp>
        <p:nvSpPr>
          <p:cNvPr id="2" name="TextBox 1"/>
          <p:cNvSpPr txBox="1"/>
          <p:nvPr/>
        </p:nvSpPr>
        <p:spPr>
          <a:xfrm>
            <a:off x="179512" y="3145532"/>
            <a:ext cx="9209572" cy="2246769"/>
          </a:xfrm>
          <a:prstGeom prst="rect">
            <a:avLst/>
          </a:prstGeom>
          <a:noFill/>
        </p:spPr>
        <p:txBody>
          <a:bodyPr wrap="none" rtlCol="0">
            <a:spAutoFit/>
          </a:bodyPr>
          <a:lstStyle/>
          <a:p>
            <a:r>
              <a:rPr lang="zh-CN" altLang="en-US" sz="2800" b="1" dirty="0" smtClean="0">
                <a:solidFill>
                  <a:srgbClr val="FF0000"/>
                </a:solidFill>
                <a:latin typeface="仿宋" panose="02010609060101010101" pitchFamily="49" charset="-122"/>
                <a:ea typeface="仿宋" panose="02010609060101010101" pitchFamily="49" charset="-122"/>
              </a:rPr>
              <a:t>“文革”时期的经济调整：</a:t>
            </a:r>
            <a:endParaRPr lang="en-US" altLang="zh-CN" sz="2800" b="1" dirty="0" smtClean="0">
              <a:solidFill>
                <a:srgbClr val="FF0000"/>
              </a:solidFill>
              <a:latin typeface="仿宋" panose="02010609060101010101" pitchFamily="49" charset="-122"/>
              <a:ea typeface="仿宋" panose="02010609060101010101" pitchFamily="49" charset="-122"/>
            </a:endParaRPr>
          </a:p>
          <a:p>
            <a:r>
              <a:rPr lang="en-US" altLang="zh-CN" sz="2800" b="1" dirty="0" smtClean="0">
                <a:solidFill>
                  <a:srgbClr val="FF0000"/>
                </a:solidFill>
                <a:latin typeface="仿宋" panose="02010609060101010101" pitchFamily="49" charset="-122"/>
                <a:ea typeface="仿宋" panose="02010609060101010101" pitchFamily="49" charset="-122"/>
              </a:rPr>
              <a:t>1971-1973</a:t>
            </a:r>
            <a:r>
              <a:rPr lang="zh-CN" altLang="en-US" sz="2800" b="1" dirty="0" smtClean="0">
                <a:solidFill>
                  <a:srgbClr val="FF0000"/>
                </a:solidFill>
                <a:latin typeface="仿宋" panose="02010609060101010101" pitchFamily="49" charset="-122"/>
                <a:ea typeface="仿宋" panose="02010609060101010101" pitchFamily="49" charset="-122"/>
              </a:rPr>
              <a:t>：周恩来主持中央工作，恢复调整国民经济，</a:t>
            </a:r>
            <a:endParaRPr lang="en-US" altLang="zh-CN" sz="2800" b="1" dirty="0" smtClean="0">
              <a:solidFill>
                <a:srgbClr val="FF0000"/>
              </a:solidFill>
              <a:latin typeface="仿宋" panose="02010609060101010101" pitchFamily="49" charset="-122"/>
              <a:ea typeface="仿宋" panose="02010609060101010101" pitchFamily="49" charset="-122"/>
            </a:endParaRPr>
          </a:p>
          <a:p>
            <a:r>
              <a:rPr lang="en-US" altLang="zh-CN" sz="2800" b="1" dirty="0">
                <a:solidFill>
                  <a:srgbClr val="FF0000"/>
                </a:solidFill>
                <a:latin typeface="仿宋" panose="02010609060101010101" pitchFamily="49" charset="-122"/>
                <a:ea typeface="仿宋" panose="02010609060101010101" pitchFamily="49" charset="-122"/>
              </a:rPr>
              <a:t> </a:t>
            </a:r>
            <a:r>
              <a:rPr lang="en-US" altLang="zh-CN" sz="2800" b="1" dirty="0" smtClean="0">
                <a:solidFill>
                  <a:srgbClr val="FF0000"/>
                </a:solidFill>
                <a:latin typeface="仿宋" panose="02010609060101010101" pitchFamily="49" charset="-122"/>
                <a:ea typeface="仿宋" panose="02010609060101010101" pitchFamily="49" charset="-122"/>
              </a:rPr>
              <a:t>          </a:t>
            </a:r>
            <a:r>
              <a:rPr lang="zh-CN" altLang="en-US" sz="2800" b="1" dirty="0" smtClean="0">
                <a:solidFill>
                  <a:srgbClr val="FF0000"/>
                </a:solidFill>
                <a:latin typeface="仿宋" panose="02010609060101010101" pitchFamily="49" charset="-122"/>
                <a:ea typeface="仿宋" panose="02010609060101010101" pitchFamily="49" charset="-122"/>
              </a:rPr>
              <a:t>经济出现复苏局面。</a:t>
            </a:r>
            <a:endParaRPr lang="en-US" altLang="zh-CN" sz="2800" b="1" dirty="0" smtClean="0">
              <a:solidFill>
                <a:srgbClr val="FF0000"/>
              </a:solidFill>
              <a:latin typeface="仿宋" panose="02010609060101010101" pitchFamily="49" charset="-122"/>
              <a:ea typeface="仿宋" panose="02010609060101010101" pitchFamily="49" charset="-122"/>
            </a:endParaRPr>
          </a:p>
          <a:p>
            <a:r>
              <a:rPr lang="en-US" altLang="zh-CN" sz="2800" b="1" dirty="0" smtClean="0">
                <a:solidFill>
                  <a:srgbClr val="FF0000"/>
                </a:solidFill>
                <a:latin typeface="仿宋" panose="02010609060101010101" pitchFamily="49" charset="-122"/>
                <a:ea typeface="仿宋" panose="02010609060101010101" pitchFamily="49" charset="-122"/>
              </a:rPr>
              <a:t>1975-1976</a:t>
            </a:r>
            <a:r>
              <a:rPr lang="zh-CN" altLang="en-US" sz="2800" b="1" dirty="0" smtClean="0">
                <a:solidFill>
                  <a:srgbClr val="FF0000"/>
                </a:solidFill>
                <a:latin typeface="仿宋" panose="02010609060101010101" pitchFamily="49" charset="-122"/>
                <a:ea typeface="仿宋" panose="02010609060101010101" pitchFamily="49" charset="-122"/>
              </a:rPr>
              <a:t>：邓小平主持中央工作，提出全面整顿思想， </a:t>
            </a:r>
            <a:endParaRPr lang="en-US" altLang="zh-CN" sz="2800" b="1" dirty="0" smtClean="0">
              <a:solidFill>
                <a:srgbClr val="FF0000"/>
              </a:solidFill>
              <a:latin typeface="仿宋" panose="02010609060101010101" pitchFamily="49" charset="-122"/>
              <a:ea typeface="仿宋" panose="02010609060101010101" pitchFamily="49" charset="-122"/>
            </a:endParaRPr>
          </a:p>
          <a:p>
            <a:r>
              <a:rPr lang="en-US" altLang="zh-CN" sz="2800" b="1" dirty="0">
                <a:solidFill>
                  <a:srgbClr val="FF0000"/>
                </a:solidFill>
                <a:latin typeface="仿宋" panose="02010609060101010101" pitchFamily="49" charset="-122"/>
                <a:ea typeface="仿宋" panose="02010609060101010101" pitchFamily="49" charset="-122"/>
              </a:rPr>
              <a:t> </a:t>
            </a:r>
            <a:r>
              <a:rPr lang="en-US" altLang="zh-CN" sz="2800" b="1" dirty="0" smtClean="0">
                <a:solidFill>
                  <a:srgbClr val="FF0000"/>
                </a:solidFill>
                <a:latin typeface="仿宋" panose="02010609060101010101" pitchFamily="49" charset="-122"/>
                <a:ea typeface="仿宋" panose="02010609060101010101" pitchFamily="49" charset="-122"/>
              </a:rPr>
              <a:t>          </a:t>
            </a:r>
            <a:r>
              <a:rPr lang="zh-CN" altLang="en-US" sz="2800" b="1" dirty="0" smtClean="0">
                <a:solidFill>
                  <a:srgbClr val="FF0000"/>
                </a:solidFill>
                <a:latin typeface="仿宋" panose="02010609060101010101" pitchFamily="49" charset="-122"/>
                <a:ea typeface="仿宋" panose="02010609060101010101" pitchFamily="49" charset="-122"/>
              </a:rPr>
              <a:t>国民经济呈现迅速回升状态。</a:t>
            </a:r>
            <a:endParaRPr lang="zh-CN" altLang="en-US" sz="2800" b="1" dirty="0">
              <a:solidFill>
                <a:srgbClr val="FF00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99838970"/>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7619"/>
          <a:stretch/>
        </p:blipFill>
        <p:spPr bwMode="auto">
          <a:xfrm>
            <a:off x="781308" y="265212"/>
            <a:ext cx="78740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129" t="24009" r="8839" b="7039"/>
          <a:stretch/>
        </p:blipFill>
        <p:spPr bwMode="auto">
          <a:xfrm>
            <a:off x="809496" y="1176546"/>
            <a:ext cx="7993417" cy="4417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251059"/>
      </p:ext>
    </p:extLst>
  </p:cSld>
  <p:clrMapOvr>
    <a:masterClrMapping/>
  </p:clrMapOvr>
  <p:transition spd="med">
    <p:circl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710" y="193204"/>
            <a:ext cx="78740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23379" name="Group 51"/>
          <p:cNvGraphicFramePr>
            <a:graphicFrameLocks noGrp="1"/>
          </p:cNvGraphicFramePr>
          <p:nvPr>
            <p:extLst>
              <p:ext uri="{D42A27DB-BD31-4B8C-83A1-F6EECF244321}">
                <p14:modId xmlns:p14="http://schemas.microsoft.com/office/powerpoint/2010/main" val="715695867"/>
              </p:ext>
            </p:extLst>
          </p:nvPr>
        </p:nvGraphicFramePr>
        <p:xfrm>
          <a:off x="683568" y="769268"/>
          <a:ext cx="7992936" cy="4537812"/>
        </p:xfrm>
        <a:graphic>
          <a:graphicData uri="http://schemas.openxmlformats.org/drawingml/2006/table">
            <a:tbl>
              <a:tblPr/>
              <a:tblGrid>
                <a:gridCol w="749735"/>
                <a:gridCol w="690474"/>
                <a:gridCol w="6552727"/>
              </a:tblGrid>
              <a:tr h="2727444">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巴黎公社</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背</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景</a:t>
                      </a:r>
                      <a:endParaRPr kumimoji="0" lang="zh-CN" altLang="en-US" sz="2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8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1870</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年，法国在普法战争中战败，</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______________</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垮台。</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资产阶级临时政府对外屈膝投降，对内准备以武力解散</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zh-CN" altLang="en-US" sz="28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10368">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成</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立</a:t>
                      </a:r>
                      <a:endParaRPr kumimoji="0" lang="zh-CN" altLang="en-US" sz="2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8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1871</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3</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18</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日，政府军企图偷袭蒙马特尔高地，革命爆发。</a:t>
                      </a:r>
                      <a:endParaRPr kumimoji="0" lang="zh-CN" altLang="en-US" sz="28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宋体" pitchFamily="2" charset="-122"/>
                          <a:ea typeface="仿宋_GB2312" pitchFamily="49" charset="-122"/>
                        </a:rPr>
                        <a:t>②</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rPr>
                        <a:t>3</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月</a:t>
                      </a:r>
                      <a:r>
                        <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rPr>
                        <a:t>28</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日，巴黎人民建立</a:t>
                      </a:r>
                      <a:r>
                        <a:rPr kumimoji="0" lang="zh-CN" altLang="en-US" sz="28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rPr>
                        <a:t>。</a:t>
                      </a:r>
                      <a:endParaRPr kumimoji="0" lang="zh-CN" altLang="en-US" sz="28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3375" name="Rectangle 47"/>
          <p:cNvSpPr>
            <a:spLocks noChangeArrowheads="1"/>
          </p:cNvSpPr>
          <p:nvPr/>
        </p:nvSpPr>
        <p:spPr bwMode="auto">
          <a:xfrm>
            <a:off x="2267793" y="1633364"/>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法兰西第二帝国</a:t>
            </a:r>
          </a:p>
        </p:txBody>
      </p:sp>
      <p:sp>
        <p:nvSpPr>
          <p:cNvPr id="1123377" name="Rectangle 49"/>
          <p:cNvSpPr>
            <a:spLocks noChangeArrowheads="1"/>
          </p:cNvSpPr>
          <p:nvPr/>
        </p:nvSpPr>
        <p:spPr bwMode="auto">
          <a:xfrm>
            <a:off x="5359771" y="2641476"/>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国民自卫军</a:t>
            </a:r>
          </a:p>
        </p:txBody>
      </p:sp>
      <p:sp>
        <p:nvSpPr>
          <p:cNvPr id="1123381" name="Rectangle 53"/>
          <p:cNvSpPr>
            <a:spLocks noChangeArrowheads="1"/>
          </p:cNvSpPr>
          <p:nvPr/>
        </p:nvSpPr>
        <p:spPr bwMode="auto">
          <a:xfrm>
            <a:off x="6384609" y="4513684"/>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巴黎公社</a:t>
            </a:r>
          </a:p>
        </p:txBody>
      </p:sp>
    </p:spTree>
    <p:extLst>
      <p:ext uri="{BB962C8B-B14F-4D97-AF65-F5344CB8AC3E}">
        <p14:creationId xmlns:p14="http://schemas.microsoft.com/office/powerpoint/2010/main" val="258608242"/>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3375"/>
                                        </p:tgtEl>
                                        <p:attrNameLst>
                                          <p:attrName>style.visibility</p:attrName>
                                        </p:attrNameLst>
                                      </p:cBhvr>
                                      <p:to>
                                        <p:strVal val="visible"/>
                                      </p:to>
                                    </p:set>
                                    <p:animEffect transition="in" filter="blinds(horizontal)">
                                      <p:cBhvr>
                                        <p:cTn id="7" dur="500"/>
                                        <p:tgtEl>
                                          <p:spTgt spid="11233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3377"/>
                                        </p:tgtEl>
                                        <p:attrNameLst>
                                          <p:attrName>style.visibility</p:attrName>
                                        </p:attrNameLst>
                                      </p:cBhvr>
                                      <p:to>
                                        <p:strVal val="visible"/>
                                      </p:to>
                                    </p:set>
                                    <p:animEffect transition="in" filter="blinds(horizontal)">
                                      <p:cBhvr>
                                        <p:cTn id="12" dur="500"/>
                                        <p:tgtEl>
                                          <p:spTgt spid="11233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3381"/>
                                        </p:tgtEl>
                                        <p:attrNameLst>
                                          <p:attrName>style.visibility</p:attrName>
                                        </p:attrNameLst>
                                      </p:cBhvr>
                                      <p:to>
                                        <p:strVal val="visible"/>
                                      </p:to>
                                    </p:set>
                                    <p:animEffect transition="in" filter="blinds(horizontal)">
                                      <p:cBhvr>
                                        <p:cTn id="17" dur="500"/>
                                        <p:tgtEl>
                                          <p:spTgt spid="1123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375" grpId="0"/>
      <p:bldP spid="1123377" grpId="0"/>
      <p:bldP spid="112338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3"/>
          <p:cNvGraphicFramePr>
            <a:graphicFrameLocks noChangeAspect="1"/>
          </p:cNvGraphicFramePr>
          <p:nvPr>
            <p:extLst>
              <p:ext uri="{D42A27DB-BD31-4B8C-83A1-F6EECF244321}">
                <p14:modId xmlns:p14="http://schemas.microsoft.com/office/powerpoint/2010/main" val="3021758729"/>
              </p:ext>
            </p:extLst>
          </p:nvPr>
        </p:nvGraphicFramePr>
        <p:xfrm>
          <a:off x="611560" y="337220"/>
          <a:ext cx="8242300" cy="5304838"/>
        </p:xfrm>
        <a:graphic>
          <a:graphicData uri="http://schemas.openxmlformats.org/presentationml/2006/ole">
            <mc:AlternateContent xmlns:mc="http://schemas.openxmlformats.org/markup-compatibility/2006">
              <mc:Choice xmlns:v="urn:schemas-microsoft-com:vml" Requires="v">
                <p:oleObj spid="_x0000_s44088" name="Document" r:id="rId4" imgW="8266669" imgH="5857163" progId="Word.Document.8">
                  <p:embed/>
                </p:oleObj>
              </mc:Choice>
              <mc:Fallback>
                <p:oleObj name="Document" r:id="rId4" imgW="8266669" imgH="5857163" progId="Word.Document.8">
                  <p:embed/>
                  <p:pic>
                    <p:nvPicPr>
                      <p:cNvPr id="0" name=""/>
                      <p:cNvPicPr>
                        <a:picLocks noChangeAspect="1" noChangeArrowheads="1"/>
                      </p:cNvPicPr>
                      <p:nvPr/>
                    </p:nvPicPr>
                    <p:blipFill>
                      <a:blip r:embed="rId5"/>
                      <a:srcRect/>
                      <a:stretch>
                        <a:fillRect/>
                      </a:stretch>
                    </p:blipFill>
                    <p:spPr bwMode="auto">
                      <a:xfrm>
                        <a:off x="611560" y="337220"/>
                        <a:ext cx="8242300" cy="530483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9931083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3"/>
          <p:cNvGraphicFramePr>
            <a:graphicFrameLocks noChangeAspect="1"/>
          </p:cNvGraphicFramePr>
          <p:nvPr>
            <p:extLst>
              <p:ext uri="{D42A27DB-BD31-4B8C-83A1-F6EECF244321}">
                <p14:modId xmlns:p14="http://schemas.microsoft.com/office/powerpoint/2010/main" val="1097103028"/>
              </p:ext>
            </p:extLst>
          </p:nvPr>
        </p:nvGraphicFramePr>
        <p:xfrm>
          <a:off x="468313" y="121196"/>
          <a:ext cx="8242300" cy="5497232"/>
        </p:xfrm>
        <a:graphic>
          <a:graphicData uri="http://schemas.openxmlformats.org/presentationml/2006/ole">
            <mc:AlternateContent xmlns:mc="http://schemas.openxmlformats.org/markup-compatibility/2006">
              <mc:Choice xmlns:v="urn:schemas-microsoft-com:vml" Requires="v">
                <p:oleObj spid="_x0000_s45112" name="文档" r:id="rId3" imgW="8244753" imgH="6133540" progId="Word.Document.8">
                  <p:embed/>
                </p:oleObj>
              </mc:Choice>
              <mc:Fallback>
                <p:oleObj name="文档" r:id="rId3" imgW="8244753" imgH="61335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1196"/>
                        <a:ext cx="8242300" cy="549723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33346594"/>
      </p:ext>
    </p:extLst>
  </p:cSld>
  <p:clrMapOvr>
    <a:masterClrMapping/>
  </p:clrMapOvr>
  <p:transition spd="med">
    <p:circl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3"/>
          <p:cNvGraphicFramePr>
            <a:graphicFrameLocks noChangeAspect="1"/>
          </p:cNvGraphicFramePr>
          <p:nvPr>
            <p:extLst>
              <p:ext uri="{D42A27DB-BD31-4B8C-83A1-F6EECF244321}">
                <p14:modId xmlns:p14="http://schemas.microsoft.com/office/powerpoint/2010/main" val="3395907597"/>
              </p:ext>
            </p:extLst>
          </p:nvPr>
        </p:nvGraphicFramePr>
        <p:xfrm>
          <a:off x="508000" y="193204"/>
          <a:ext cx="8242300" cy="5384213"/>
        </p:xfrm>
        <a:graphic>
          <a:graphicData uri="http://schemas.openxmlformats.org/presentationml/2006/ole">
            <mc:AlternateContent xmlns:mc="http://schemas.openxmlformats.org/markup-compatibility/2006">
              <mc:Choice xmlns:v="urn:schemas-microsoft-com:vml" Requires="v">
                <p:oleObj spid="_x0000_s46136" name="文档" r:id="rId3" imgW="8244753" imgH="6159101" progId="Word.Document.8">
                  <p:embed/>
                </p:oleObj>
              </mc:Choice>
              <mc:Fallback>
                <p:oleObj name="文档" r:id="rId3" imgW="8244753" imgH="615910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93204"/>
                        <a:ext cx="8242300" cy="538421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47904022"/>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p:cNvGraphicFramePr>
            <a:graphicFrameLocks noChangeAspect="1"/>
          </p:cNvGraphicFramePr>
          <p:nvPr>
            <p:extLst>
              <p:ext uri="{D42A27DB-BD31-4B8C-83A1-F6EECF244321}">
                <p14:modId xmlns:p14="http://schemas.microsoft.com/office/powerpoint/2010/main" val="4253286640"/>
              </p:ext>
            </p:extLst>
          </p:nvPr>
        </p:nvGraphicFramePr>
        <p:xfrm>
          <a:off x="571500" y="193205"/>
          <a:ext cx="8242300" cy="5357754"/>
        </p:xfrm>
        <a:graphic>
          <a:graphicData uri="http://schemas.openxmlformats.org/presentationml/2006/ole">
            <mc:AlternateContent xmlns:mc="http://schemas.openxmlformats.org/markup-compatibility/2006">
              <mc:Choice xmlns:v="urn:schemas-microsoft-com:vml" Requires="v">
                <p:oleObj spid="_x0000_s47160" name="文档" r:id="rId3" imgW="8247993" imgH="6006816" progId="Word.Document.8">
                  <p:embed/>
                </p:oleObj>
              </mc:Choice>
              <mc:Fallback>
                <p:oleObj name="文档" r:id="rId3" imgW="8247993" imgH="60068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93205"/>
                        <a:ext cx="8242300" cy="535775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12300695"/>
      </p:ext>
    </p:extLst>
  </p:cSld>
  <p:clrMapOvr>
    <a:masterClrMapping/>
  </p:clrMapOvr>
  <p:transition spd="med">
    <p:wipe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2820"/>
            <a:ext cx="7874000" cy="341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261320"/>
            <a:ext cx="78740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995597"/>
      </p:ext>
    </p:extLst>
  </p:cSld>
  <p:clrMapOvr>
    <a:masterClrMapping/>
  </p:clrMapOvr>
  <p:transition spd="med">
    <p:circl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591344"/>
            <a:ext cx="7780338" cy="4306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4531339"/>
      </p:ext>
    </p:extLst>
  </p:cSld>
  <p:clrMapOvr>
    <a:masterClrMapping/>
  </p:clrMapOvr>
  <p:transition spd="med">
    <p:checke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457730"/>
            <a:ext cx="7780338" cy="464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174738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174.TIF"/>
          <p:cNvPicPr>
            <a:picLocks noChangeAspect="1" noChangeArrowheads="1"/>
          </p:cNvPicPr>
          <p:nvPr/>
        </p:nvPicPr>
        <p:blipFill rotWithShape="1">
          <a:blip r:embed="rId2" r:link="rId3" cstate="print">
            <a:extLst>
              <a:ext uri="{28A0092B-C50C-407E-A947-70E740481C1C}">
                <a14:useLocalDpi xmlns:a14="http://schemas.microsoft.com/office/drawing/2010/main" val="0"/>
              </a:ext>
            </a:extLst>
          </a:blip>
          <a:srcRect r="66059"/>
          <a:stretch/>
        </p:blipFill>
        <p:spPr bwMode="auto">
          <a:xfrm>
            <a:off x="107504" y="913284"/>
            <a:ext cx="2132707"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207704" y="985292"/>
            <a:ext cx="1107996" cy="830997"/>
          </a:xfrm>
          <a:prstGeom prst="rect">
            <a:avLst/>
          </a:prstGeom>
          <a:noFill/>
        </p:spPr>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资本主</a:t>
            </a:r>
            <a:endParaRPr lang="en-US" altLang="zh-CN" sz="2400" dirty="0" smtClean="0">
              <a:latin typeface="微软雅黑" panose="020B0503020204020204" pitchFamily="34" charset="-122"/>
              <a:ea typeface="微软雅黑" panose="020B0503020204020204" pitchFamily="34" charset="-122"/>
            </a:endParaRPr>
          </a:p>
          <a:p>
            <a:pPr algn="ctr"/>
            <a:r>
              <a:rPr lang="zh-CN" altLang="en-US" sz="2400" dirty="0" smtClean="0">
                <a:latin typeface="微软雅黑" panose="020B0503020204020204" pitchFamily="34" charset="-122"/>
                <a:ea typeface="微软雅黑" panose="020B0503020204020204" pitchFamily="34" charset="-122"/>
              </a:rPr>
              <a:t>义模式</a:t>
            </a:r>
            <a:endParaRPr lang="en-US" altLang="zh-CN" sz="2400" dirty="0" smtClean="0">
              <a:latin typeface="微软雅黑" panose="020B0503020204020204" pitchFamily="34" charset="-122"/>
              <a:ea typeface="微软雅黑" panose="020B0503020204020204" pitchFamily="34" charset="-122"/>
            </a:endParaRPr>
          </a:p>
        </p:txBody>
      </p:sp>
      <p:pic>
        <p:nvPicPr>
          <p:cNvPr id="5" name="Picture 6" descr="174.TIF"/>
          <p:cNvPicPr>
            <a:picLocks noChangeAspect="1" noChangeArrowheads="1"/>
          </p:cNvPicPr>
          <p:nvPr/>
        </p:nvPicPr>
        <p:blipFill rotWithShape="1">
          <a:blip r:embed="rId2" r:link="rId3" cstate="print">
            <a:extLst>
              <a:ext uri="{28A0092B-C50C-407E-A947-70E740481C1C}">
                <a14:useLocalDpi xmlns:a14="http://schemas.microsoft.com/office/drawing/2010/main" val="0"/>
              </a:ext>
            </a:extLst>
          </a:blip>
          <a:srcRect l="56405" b="11801"/>
          <a:stretch/>
        </p:blipFill>
        <p:spPr bwMode="auto">
          <a:xfrm>
            <a:off x="5364088" y="124044"/>
            <a:ext cx="3096344" cy="215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419872" y="308818"/>
            <a:ext cx="2286000" cy="2031325"/>
          </a:xfrm>
          <a:prstGeom prst="rect">
            <a:avLst/>
          </a:prstGeom>
        </p:spPr>
        <p:txBody>
          <a:bodyPr>
            <a:spAutoFit/>
          </a:bodyPr>
          <a:lstStyle/>
          <a:p>
            <a:pPr lvl="0">
              <a:lnSpc>
                <a:spcPct val="150000"/>
              </a:lnSpc>
            </a:pPr>
            <a:r>
              <a:rPr lang="zh-CN" altLang="en-US" sz="2800" dirty="0" smtClean="0">
                <a:solidFill>
                  <a:srgbClr val="C00000"/>
                </a:solidFill>
              </a:rPr>
              <a:t>自由放任</a:t>
            </a:r>
            <a:endParaRPr lang="en-US" altLang="zh-CN" sz="2800" dirty="0">
              <a:solidFill>
                <a:srgbClr val="C00000"/>
              </a:solidFill>
            </a:endParaRPr>
          </a:p>
          <a:p>
            <a:pPr lvl="0">
              <a:lnSpc>
                <a:spcPct val="150000"/>
              </a:lnSpc>
            </a:pPr>
            <a:r>
              <a:rPr lang="zh-CN" altLang="en-US" sz="2800" dirty="0" smtClean="0">
                <a:solidFill>
                  <a:prstClr val="black"/>
                </a:solidFill>
              </a:rPr>
              <a:t>国家干预</a:t>
            </a:r>
            <a:endParaRPr lang="en-US" altLang="zh-CN" sz="2800" dirty="0" smtClean="0">
              <a:solidFill>
                <a:prstClr val="black"/>
              </a:solidFill>
            </a:endParaRPr>
          </a:p>
          <a:p>
            <a:pPr lvl="0">
              <a:lnSpc>
                <a:spcPct val="150000"/>
              </a:lnSpc>
            </a:pPr>
            <a:r>
              <a:rPr lang="zh-CN" altLang="en-US" sz="2800" dirty="0" smtClean="0">
                <a:solidFill>
                  <a:srgbClr val="C00000"/>
                </a:solidFill>
              </a:rPr>
              <a:t>新</a:t>
            </a:r>
            <a:r>
              <a:rPr lang="zh-CN" altLang="en-US" sz="2800" dirty="0">
                <a:solidFill>
                  <a:srgbClr val="C00000"/>
                </a:solidFill>
              </a:rPr>
              <a:t>自由主义</a:t>
            </a:r>
            <a:endParaRPr lang="en-US" altLang="zh-CN" sz="2800" dirty="0">
              <a:solidFill>
                <a:srgbClr val="C00000"/>
              </a:solidFill>
            </a:endParaRPr>
          </a:p>
        </p:txBody>
      </p:sp>
      <p:sp>
        <p:nvSpPr>
          <p:cNvPr id="7" name="矩形 6"/>
          <p:cNvSpPr/>
          <p:nvPr/>
        </p:nvSpPr>
        <p:spPr>
          <a:xfrm>
            <a:off x="3419872" y="2698080"/>
            <a:ext cx="2082350" cy="2308324"/>
          </a:xfrm>
          <a:prstGeom prst="rect">
            <a:avLst/>
          </a:prstGeom>
        </p:spPr>
        <p:txBody>
          <a:bodyPr wrap="square">
            <a:spAutoFit/>
          </a:bodyPr>
          <a:lstStyle/>
          <a:p>
            <a:pPr lvl="0">
              <a:lnSpc>
                <a:spcPct val="150000"/>
              </a:lnSpc>
            </a:pPr>
            <a:r>
              <a:rPr lang="zh-CN" altLang="en-US" sz="2400" dirty="0">
                <a:solidFill>
                  <a:prstClr val="black"/>
                </a:solidFill>
              </a:rPr>
              <a:t>苏联</a:t>
            </a:r>
            <a:r>
              <a:rPr lang="zh-CN" altLang="en-US" sz="2400" dirty="0" smtClean="0">
                <a:solidFill>
                  <a:prstClr val="black"/>
                </a:solidFill>
              </a:rPr>
              <a:t>模式</a:t>
            </a:r>
            <a:endParaRPr lang="en-US" altLang="zh-CN" sz="2400" dirty="0" smtClean="0">
              <a:solidFill>
                <a:prstClr val="black"/>
              </a:solidFill>
            </a:endParaRPr>
          </a:p>
          <a:p>
            <a:pPr lvl="0">
              <a:lnSpc>
                <a:spcPct val="150000"/>
              </a:lnSpc>
            </a:pPr>
            <a:endParaRPr lang="en-US" altLang="zh-CN" sz="2400" dirty="0" smtClean="0">
              <a:solidFill>
                <a:prstClr val="black"/>
              </a:solidFill>
            </a:endParaRPr>
          </a:p>
          <a:p>
            <a:pPr lvl="0">
              <a:lnSpc>
                <a:spcPct val="150000"/>
              </a:lnSpc>
            </a:pPr>
            <a:endParaRPr lang="en-US" altLang="zh-CN" sz="2400" dirty="0">
              <a:solidFill>
                <a:prstClr val="black"/>
              </a:solidFill>
            </a:endParaRPr>
          </a:p>
          <a:p>
            <a:pPr lvl="0">
              <a:lnSpc>
                <a:spcPct val="150000"/>
              </a:lnSpc>
            </a:pPr>
            <a:r>
              <a:rPr lang="zh-CN" altLang="en-US" sz="2400" dirty="0">
                <a:solidFill>
                  <a:srgbClr val="C00000"/>
                </a:solidFill>
              </a:rPr>
              <a:t>中国特色模式</a:t>
            </a:r>
          </a:p>
        </p:txBody>
      </p:sp>
      <p:sp>
        <p:nvSpPr>
          <p:cNvPr id="8" name="矩形 7"/>
          <p:cNvSpPr/>
          <p:nvPr/>
        </p:nvSpPr>
        <p:spPr>
          <a:xfrm>
            <a:off x="2167860" y="3159745"/>
            <a:ext cx="1107996" cy="830997"/>
          </a:xfrm>
          <a:prstGeom prst="rect">
            <a:avLst/>
          </a:prstGeom>
        </p:spPr>
        <p:txBody>
          <a:bodyPr wrap="none">
            <a:spAutoFit/>
          </a:bodyPr>
          <a:lstStyle/>
          <a:p>
            <a:pPr lvl="0" algn="ctr"/>
            <a:r>
              <a:rPr lang="zh-CN" altLang="en-US" sz="2400" dirty="0" smtClean="0">
                <a:solidFill>
                  <a:prstClr val="black"/>
                </a:solidFill>
                <a:latin typeface="微软雅黑" panose="020B0503020204020204" pitchFamily="34" charset="-122"/>
                <a:ea typeface="微软雅黑" panose="020B0503020204020204" pitchFamily="34" charset="-122"/>
              </a:rPr>
              <a:t>社会主</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lvl="0" algn="ctr"/>
            <a:r>
              <a:rPr lang="zh-CN" altLang="en-US" sz="2400" dirty="0" smtClean="0">
                <a:solidFill>
                  <a:prstClr val="black"/>
                </a:solidFill>
                <a:latin typeface="微软雅黑" panose="020B0503020204020204" pitchFamily="34" charset="-122"/>
                <a:ea typeface="微软雅黑" panose="020B0503020204020204" pitchFamily="34" charset="-122"/>
              </a:rPr>
              <a:t>义模式</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9" name="左大括号 8"/>
          <p:cNvSpPr/>
          <p:nvPr/>
        </p:nvSpPr>
        <p:spPr>
          <a:xfrm>
            <a:off x="3261616" y="625251"/>
            <a:ext cx="216024" cy="144016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左大括号 9"/>
          <p:cNvSpPr/>
          <p:nvPr/>
        </p:nvSpPr>
        <p:spPr>
          <a:xfrm>
            <a:off x="3203848" y="2964879"/>
            <a:ext cx="220588" cy="1800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5004048" y="2353444"/>
            <a:ext cx="4107044" cy="1631216"/>
          </a:xfrm>
          <a:prstGeom prst="rect">
            <a:avLst/>
          </a:prstGeom>
          <a:solidFill>
            <a:srgbClr val="FF0000">
              <a:alpha val="32000"/>
            </a:srgbClr>
          </a:solidFill>
          <a:ln>
            <a:solidFill>
              <a:schemeClr val="tx1"/>
            </a:solidFill>
          </a:ln>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新经济政策（商品、资本）</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斯大林模式（集中、计划）</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赫鲁晓夫</a:t>
            </a:r>
            <a:r>
              <a:rPr lang="zh-CN" altLang="en-US" sz="2000" dirty="0" smtClean="0">
                <a:latin typeface="微软雅黑" panose="020B0503020204020204" pitchFamily="34" charset="-122"/>
                <a:ea typeface="微软雅黑" panose="020B0503020204020204" pitchFamily="34" charset="-122"/>
              </a:rPr>
              <a:t>改革（农业、自主权）</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勃列日涅夫改革（重工业）</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戈尔巴乔夫改革（市场化、自由化）</a:t>
            </a:r>
            <a:endParaRPr lang="zh-CN" altLang="en-US" sz="2000" dirty="0">
              <a:latin typeface="微软雅黑" panose="020B0503020204020204" pitchFamily="34" charset="-122"/>
              <a:ea typeface="微软雅黑" panose="020B0503020204020204" pitchFamily="34" charset="-122"/>
            </a:endParaRPr>
          </a:p>
        </p:txBody>
      </p:sp>
      <p:sp>
        <p:nvSpPr>
          <p:cNvPr id="13" name="左大括号 12"/>
          <p:cNvSpPr/>
          <p:nvPr/>
        </p:nvSpPr>
        <p:spPr>
          <a:xfrm>
            <a:off x="4748698" y="2536041"/>
            <a:ext cx="216024" cy="1440160"/>
          </a:xfrm>
          <a:prstGeom prst="leftBrace">
            <a:avLst>
              <a:gd name="adj1" fmla="val 8333"/>
              <a:gd name="adj2" fmla="val 3518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p:cNvSpPr/>
          <p:nvPr/>
        </p:nvSpPr>
        <p:spPr>
          <a:xfrm>
            <a:off x="5364088" y="4115246"/>
            <a:ext cx="216024" cy="1440160"/>
          </a:xfrm>
          <a:prstGeom prst="leftBrace">
            <a:avLst>
              <a:gd name="adj1" fmla="val 8333"/>
              <a:gd name="adj2" fmla="val 4259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5652120" y="4009628"/>
            <a:ext cx="3416320" cy="1754326"/>
          </a:xfrm>
          <a:prstGeom prst="rect">
            <a:avLst/>
          </a:prstGeom>
          <a:solidFill>
            <a:srgbClr val="1D12F6">
              <a:alpha val="21000"/>
            </a:srgbClr>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经济恢复与过渡（一化三改）</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全面建设社会主义</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（总路线、人民公社、大跃进）</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文革的混乱（周、邓的调整）</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新时期改革开放</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社会主义市场经济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93264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17"/>
          <p:cNvGraphicFramePr>
            <a:graphicFrameLocks noChangeAspect="1"/>
          </p:cNvGraphicFramePr>
          <p:nvPr/>
        </p:nvGraphicFramePr>
        <p:xfrm>
          <a:off x="552450" y="937949"/>
          <a:ext cx="8153400" cy="3757083"/>
        </p:xfrm>
        <a:graphic>
          <a:graphicData uri="http://schemas.openxmlformats.org/presentationml/2006/ole">
            <mc:AlternateContent xmlns:mc="http://schemas.openxmlformats.org/markup-compatibility/2006">
              <mc:Choice xmlns:v="urn:schemas-microsoft-com:vml" Requires="v">
                <p:oleObj spid="_x0000_s13385" name="文档" r:id="rId3" imgW="8273189" imgH="4571804" progId="Word.Document.8">
                  <p:embed/>
                </p:oleObj>
              </mc:Choice>
              <mc:Fallback>
                <p:oleObj name="文档" r:id="rId3" imgW="8273189" imgH="45718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937949"/>
                        <a:ext cx="8153400" cy="3757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611560" y="337220"/>
            <a:ext cx="5616624"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新中国的政治建设在曲折中前进</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1602624"/>
      </p:ext>
    </p:extLst>
  </p:cSld>
  <p:clrMapOvr>
    <a:masterClrMapping/>
  </p:clrMapOvr>
  <p:transition spd="med">
    <p:wipe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3"/>
          <p:cNvSpPr>
            <a:spLocks noChangeArrowheads="1"/>
          </p:cNvSpPr>
          <p:nvPr/>
        </p:nvSpPr>
        <p:spPr bwMode="auto">
          <a:xfrm>
            <a:off x="179389" y="619036"/>
            <a:ext cx="878522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0"/>
              </a:spcBef>
              <a:buFontTx/>
              <a:buNone/>
            </a:pPr>
            <a:r>
              <a:rPr lang="en-US" altLang="zh-CN" sz="2400" b="1" dirty="0">
                <a:solidFill>
                  <a:srgbClr val="FF00FF"/>
                </a:solidFill>
                <a:cs typeface="Times New Roman" pitchFamily="18" charset="0"/>
              </a:rPr>
              <a:t>[</a:t>
            </a:r>
            <a:r>
              <a:rPr lang="zh-CN" altLang="en-US" sz="2400" b="1" dirty="0">
                <a:solidFill>
                  <a:srgbClr val="FF00FF"/>
                </a:solidFill>
                <a:latin typeface="IPAPANNEW"/>
                <a:cs typeface="Times New Roman" pitchFamily="18" charset="0"/>
              </a:rPr>
              <a:t>知识主线</a:t>
            </a:r>
            <a:r>
              <a:rPr lang="en-US" altLang="zh-CN" sz="2400" b="1" dirty="0">
                <a:solidFill>
                  <a:srgbClr val="FF00FF"/>
                </a:solidFill>
                <a:cs typeface="Times New Roman" pitchFamily="18" charset="0"/>
              </a:rPr>
              <a:t>]</a:t>
            </a:r>
            <a:r>
              <a:rPr lang="zh-CN" altLang="en-US" sz="2400" b="1" dirty="0">
                <a:latin typeface="Times New Roman" pitchFamily="18" charset="0"/>
                <a:cs typeface="Times New Roman" pitchFamily="18" charset="0"/>
              </a:rPr>
              <a:t>　</a:t>
            </a:r>
            <a:endParaRPr lang="zh-CN" altLang="en-US" sz="2400" dirty="0"/>
          </a:p>
          <a:p>
            <a:pPr algn="just" eaLnBrk="1">
              <a:spcBef>
                <a:spcPct val="0"/>
              </a:spcBef>
              <a:buFontTx/>
              <a:buNone/>
            </a:pPr>
            <a:r>
              <a:rPr lang="en-US" altLang="zh-CN" sz="2400" b="1" dirty="0">
                <a:latin typeface="Times New Roman" pitchFamily="18" charset="0"/>
                <a:cs typeface="Times New Roman" pitchFamily="18" charset="0"/>
              </a:rPr>
              <a:t>1</a:t>
            </a:r>
            <a:r>
              <a:rPr lang="zh-CN" altLang="en-US" sz="2400" b="1" dirty="0">
                <a:latin typeface="Times New Roman" pitchFamily="18" charset="0"/>
                <a:cs typeface="Times New Roman" pitchFamily="18" charset="0"/>
              </a:rPr>
              <a:t>．</a:t>
            </a:r>
            <a:r>
              <a:rPr lang="zh-CN" altLang="en-US" sz="2400" b="1" dirty="0">
                <a:latin typeface="黑体" pitchFamily="49" charset="-122"/>
                <a:cs typeface="Times New Roman" pitchFamily="18" charset="0"/>
              </a:rPr>
              <a:t>新中国成立初期建立三大政治制度：人民代表大会制度、中国共产党领导的多党合作和政治协商制度、民族区域自治制度；</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文革</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时期民主法制遭到严重破坏；新时期民主政治不断完善，依法治国方略基本确立。</a:t>
            </a:r>
            <a:endParaRPr lang="zh-CN" altLang="en-US" sz="2400" dirty="0"/>
          </a:p>
          <a:p>
            <a:pPr algn="just" eaLnBrk="1">
              <a:spcBef>
                <a:spcPct val="0"/>
              </a:spcBef>
              <a:buFontTx/>
              <a:buNone/>
            </a:pPr>
            <a:r>
              <a:rPr lang="en-US" altLang="zh-CN" sz="2400" b="1" dirty="0">
                <a:latin typeface="Times New Roman" pitchFamily="18" charset="0"/>
                <a:cs typeface="Times New Roman" pitchFamily="18" charset="0"/>
              </a:rPr>
              <a:t>2</a:t>
            </a:r>
            <a:r>
              <a:rPr lang="zh-CN" altLang="en-US" sz="2400" b="1" dirty="0">
                <a:latin typeface="黑体" pitchFamily="49" charset="-122"/>
                <a:cs typeface="Times New Roman" pitchFamily="18" charset="0"/>
              </a:rPr>
              <a:t>．祖国统一：</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一国两制</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构想的提出，为实现祖国统一奠定了理论基础。香港、澳门的胜利回归，丰富了</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一国两制</a:t>
            </a:r>
            <a:r>
              <a:rPr lang="zh-CN" altLang="en-US" sz="2400" b="1" dirty="0">
                <a:latin typeface="宋体" pitchFamily="2" charset="-122"/>
                <a:cs typeface="Times New Roman" pitchFamily="18" charset="0"/>
              </a:rPr>
              <a:t>”</a:t>
            </a:r>
            <a:r>
              <a:rPr lang="zh-CN" altLang="en-US" sz="2400" b="1" dirty="0">
                <a:latin typeface="黑体" pitchFamily="49" charset="-122"/>
                <a:cs typeface="Times New Roman" pitchFamily="18" charset="0"/>
              </a:rPr>
              <a:t>的理论和实践，也为解决台湾问题指出了光明的前景。</a:t>
            </a:r>
            <a:endParaRPr lang="en-US" altLang="zh-CN" sz="2400" b="1" dirty="0">
              <a:latin typeface="黑体" pitchFamily="49" charset="-122"/>
              <a:cs typeface="Times New Roman" pitchFamily="18" charset="0"/>
            </a:endParaRPr>
          </a:p>
          <a:p>
            <a:pPr algn="just" eaLnBrk="1">
              <a:spcBef>
                <a:spcPct val="0"/>
              </a:spcBef>
              <a:buFontTx/>
              <a:buNone/>
            </a:pPr>
            <a:r>
              <a:rPr lang="en-US" altLang="zh-CN" sz="2400" b="1" dirty="0"/>
              <a:t>3</a:t>
            </a:r>
            <a:r>
              <a:rPr lang="zh-CN" altLang="zh-CN" sz="2400" b="1" dirty="0"/>
              <a:t>．外交：建国初期出现第一次建交热潮，参加日内瓦会议与万隆会议，提出和平共处五项原则；</a:t>
            </a:r>
            <a:r>
              <a:rPr lang="en-US" altLang="zh-CN" sz="2400" b="1" dirty="0"/>
              <a:t>20</a:t>
            </a:r>
            <a:r>
              <a:rPr lang="zh-CN" altLang="zh-CN" sz="2400" b="1" dirty="0"/>
              <a:t>世纪</a:t>
            </a:r>
            <a:r>
              <a:rPr lang="en-US" altLang="zh-CN" sz="2400" b="1" dirty="0"/>
              <a:t>70</a:t>
            </a:r>
            <a:r>
              <a:rPr lang="zh-CN" altLang="zh-CN" sz="2400" b="1" dirty="0"/>
              <a:t>年代中国重返联合国，中美关系正常化，中日建交；新时期中国积极参与以联合国为中心的多边外交并开展新型区域合作。</a:t>
            </a:r>
            <a:endParaRPr lang="zh-CN" altLang="zh-CN" sz="2400" dirty="0"/>
          </a:p>
          <a:p>
            <a:pPr algn="just" eaLnBrk="1">
              <a:spcBef>
                <a:spcPct val="0"/>
              </a:spcBef>
              <a:buFontTx/>
              <a:buNone/>
            </a:pPr>
            <a:endParaRPr lang="zh-CN" altLang="en-US" sz="2400" dirty="0"/>
          </a:p>
        </p:txBody>
      </p:sp>
    </p:spTree>
    <p:extLst>
      <p:ext uri="{BB962C8B-B14F-4D97-AF65-F5344CB8AC3E}">
        <p14:creationId xmlns:p14="http://schemas.microsoft.com/office/powerpoint/2010/main" val="4139679747"/>
      </p:ext>
    </p:extLst>
  </p:cSld>
  <p:clrMapOvr>
    <a:masterClrMapping/>
  </p:clrMapOvr>
  <p:transition spd="med">
    <p:strips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2336" name="Group 32"/>
          <p:cNvGraphicFramePr>
            <a:graphicFrameLocks noGrp="1"/>
          </p:cNvGraphicFramePr>
          <p:nvPr>
            <p:extLst>
              <p:ext uri="{D42A27DB-BD31-4B8C-83A1-F6EECF244321}">
                <p14:modId xmlns:p14="http://schemas.microsoft.com/office/powerpoint/2010/main" val="2071035415"/>
              </p:ext>
            </p:extLst>
          </p:nvPr>
        </p:nvGraphicFramePr>
        <p:xfrm>
          <a:off x="323529" y="215234"/>
          <a:ext cx="8568951" cy="5306562"/>
        </p:xfrm>
        <a:graphic>
          <a:graphicData uri="http://schemas.openxmlformats.org/drawingml/2006/table">
            <a:tbl>
              <a:tblPr/>
              <a:tblGrid>
                <a:gridCol w="627650"/>
                <a:gridCol w="632493"/>
                <a:gridCol w="7308808"/>
              </a:tblGrid>
              <a:tr h="4790636">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巴</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黎</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公</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措</a:t>
                      </a:r>
                      <a:endParaRPr kumimoji="0" lang="en-US" altLang="zh-CN"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2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施</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tab pos="3657600" algn="l"/>
                        </a:tabLst>
                      </a:pPr>
                      <a:r>
                        <a:rPr kumimoji="0" lang="en-US" altLang="zh-CN" sz="26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政权建设</a:t>
                      </a:r>
                      <a:endParaRPr kumimoji="0" lang="zh-CN" altLang="en-US" sz="26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just" defTabSz="914400" rtl="0" eaLnBrk="1" fontAlgn="base" latinLnBrk="0" hangingPunct="0">
                        <a:lnSpc>
                          <a:spcPct val="120000"/>
                        </a:lnSpc>
                        <a:spcBef>
                          <a:spcPct val="0"/>
                        </a:spcBef>
                        <a:spcAft>
                          <a:spcPct val="0"/>
                        </a:spcAft>
                        <a:buClrTx/>
                        <a:buSzTx/>
                        <a:buFontTx/>
                        <a:buAutoNum type="alphaLcPeriod"/>
                        <a:tabLst>
                          <a:tab pos="3657600" algn="l"/>
                        </a:tabLst>
                      </a:pPr>
                      <a:r>
                        <a:rPr kumimoji="0" lang="zh-CN" altLang="en-US" sz="26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是最高权力机构，拥有立法权和行政权。</a:t>
                      </a:r>
                      <a:endPar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just" defTabSz="914400" rtl="0" eaLnBrk="1" fontAlgn="base" latinLnBrk="0" hangingPunct="0">
                        <a:lnSpc>
                          <a:spcPct val="120000"/>
                        </a:lnSpc>
                        <a:spcBef>
                          <a:spcPct val="0"/>
                        </a:spcBef>
                        <a:spcAft>
                          <a:spcPct val="0"/>
                        </a:spcAft>
                        <a:buClrTx/>
                        <a:buSzTx/>
                        <a:buFontTx/>
                        <a:buNone/>
                        <a:tabLst>
                          <a:tab pos="3657600" algn="l"/>
                        </a:tabLst>
                      </a:pPr>
                      <a:r>
                        <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rPr>
                        <a:t>b.</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废除旧军队、旧法庭，建立了</a:t>
                      </a:r>
                      <a:r>
                        <a:rPr kumimoji="0" lang="zh-CN" altLang="en-US" sz="26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和自己的司法机构。</a:t>
                      </a:r>
                      <a:endPar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just" defTabSz="914400" rtl="0" eaLnBrk="1" fontAlgn="base" latinLnBrk="0" hangingPunct="0">
                        <a:lnSpc>
                          <a:spcPct val="120000"/>
                        </a:lnSpc>
                        <a:spcBef>
                          <a:spcPct val="0"/>
                        </a:spcBef>
                        <a:spcAft>
                          <a:spcPct val="0"/>
                        </a:spcAft>
                        <a:buClrTx/>
                        <a:buSzTx/>
                        <a:buFontTx/>
                        <a:buNone/>
                        <a:tabLst>
                          <a:tab pos="3657600" algn="l"/>
                        </a:tabLst>
                      </a:pPr>
                      <a:r>
                        <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rPr>
                        <a:t>c.</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公职人员由</a:t>
                      </a:r>
                      <a:r>
                        <a:rPr kumimoji="0" lang="zh-CN" altLang="en-US" sz="26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产生，人民有权监督和罢免。</a:t>
                      </a:r>
                      <a:endParaRPr kumimoji="0" lang="zh-CN" altLang="en-US" sz="26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just" defTabSz="914400" rtl="0" eaLnBrk="1" fontAlgn="base" latinLnBrk="0" hangingPunct="0">
                        <a:lnSpc>
                          <a:spcPct val="120000"/>
                        </a:lnSpc>
                        <a:spcBef>
                          <a:spcPct val="0"/>
                        </a:spcBef>
                        <a:spcAft>
                          <a:spcPct val="0"/>
                        </a:spcAft>
                        <a:buClrTx/>
                        <a:buSzTx/>
                        <a:buFontTx/>
                        <a:buNone/>
                        <a:tabLst>
                          <a:tab pos="3657600" algn="l"/>
                        </a:tabLst>
                      </a:pPr>
                      <a:r>
                        <a:rPr kumimoji="0" lang="zh-CN" altLang="en-US" sz="2600" b="1" i="0" u="none" strike="noStrike" cap="none" normalizeH="0" baseline="0" dirty="0" smtClean="0">
                          <a:ln>
                            <a:noFill/>
                          </a:ln>
                          <a:solidFill>
                            <a:schemeClr val="tx1"/>
                          </a:solidFill>
                          <a:effectLst/>
                          <a:latin typeface="宋体" pitchFamily="2" charset="-122"/>
                          <a:ea typeface="仿宋_GB2312" pitchFamily="49" charset="-122"/>
                        </a:rPr>
                        <a:t>②</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经济措施</a:t>
                      </a:r>
                      <a:endParaRPr kumimoji="0" lang="zh-CN" altLang="en-US" sz="26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just" defTabSz="914400" rtl="0" eaLnBrk="1" fontAlgn="base" latinLnBrk="0" hangingPunct="0">
                        <a:lnSpc>
                          <a:spcPct val="120000"/>
                        </a:lnSpc>
                        <a:spcBef>
                          <a:spcPct val="0"/>
                        </a:spcBef>
                        <a:spcAft>
                          <a:spcPct val="0"/>
                        </a:spcAft>
                        <a:buClrTx/>
                        <a:buSzTx/>
                        <a:buFontTx/>
                        <a:buNone/>
                        <a:tabLst>
                          <a:tab pos="3657600" algn="l"/>
                        </a:tabLst>
                      </a:pPr>
                      <a:r>
                        <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rPr>
                        <a:t>a.</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没收</a:t>
                      </a:r>
                      <a:r>
                        <a:rPr kumimoji="0" lang="zh-CN" altLang="en-US" sz="26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的工厂，交给工人合作社管理。</a:t>
                      </a:r>
                      <a:endPar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just" defTabSz="914400" rtl="0" eaLnBrk="1" fontAlgn="base" latinLnBrk="0" hangingPunct="0">
                        <a:lnSpc>
                          <a:spcPct val="120000"/>
                        </a:lnSpc>
                        <a:spcBef>
                          <a:spcPct val="0"/>
                        </a:spcBef>
                        <a:spcAft>
                          <a:spcPct val="0"/>
                        </a:spcAft>
                        <a:buClrTx/>
                        <a:buSzTx/>
                        <a:buFontTx/>
                        <a:buNone/>
                        <a:tabLst>
                          <a:tab pos="3657600" algn="l"/>
                        </a:tabLst>
                      </a:pPr>
                      <a:r>
                        <a:rPr kumimoji="0" lang="en-US" altLang="zh-CN" sz="2600" b="1" i="0" u="none" strike="noStrike" cap="none" normalizeH="0" baseline="0" dirty="0" smtClean="0">
                          <a:ln>
                            <a:noFill/>
                          </a:ln>
                          <a:solidFill>
                            <a:schemeClr val="tx1"/>
                          </a:solidFill>
                          <a:effectLst/>
                          <a:latin typeface="Times New Roman" pitchFamily="18" charset="0"/>
                          <a:ea typeface="仿宋_GB2312" pitchFamily="49" charset="-122"/>
                        </a:rPr>
                        <a:t>b.</a:t>
                      </a:r>
                      <a:r>
                        <a:rPr kumimoji="0" lang="zh-CN" altLang="en-US" sz="2600" b="1" i="0" u="none" strike="noStrike" cap="none" normalizeH="0" baseline="0" dirty="0" smtClean="0">
                          <a:ln>
                            <a:noFill/>
                          </a:ln>
                          <a:solidFill>
                            <a:schemeClr val="tx1"/>
                          </a:solidFill>
                          <a:effectLst/>
                          <a:latin typeface="Times New Roman" pitchFamily="18" charset="0"/>
                          <a:ea typeface="仿宋_GB2312" pitchFamily="49" charset="-122"/>
                        </a:rPr>
                        <a:t>实行八小时工作日。</a:t>
                      </a:r>
                      <a:endParaRPr kumimoji="0" lang="zh-CN" altLang="en-US" sz="2600" b="0" i="0" u="none" strike="noStrike" cap="none" normalizeH="0" baseline="0" dirty="0" smtClean="0">
                        <a:ln>
                          <a:noFill/>
                        </a:ln>
                        <a:solidFill>
                          <a:schemeClr val="tx1"/>
                        </a:solidFill>
                        <a:effectLst/>
                        <a:latin typeface="Arial" pitchFamily="34" charset="0"/>
                        <a:ea typeface="宋体" pitchFamily="2" charset="-122"/>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2338" name="Rectangle 34"/>
          <p:cNvSpPr>
            <a:spLocks noChangeArrowheads="1"/>
          </p:cNvSpPr>
          <p:nvPr/>
        </p:nvSpPr>
        <p:spPr bwMode="auto">
          <a:xfrm>
            <a:off x="1763688" y="689673"/>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公社委员会</a:t>
            </a:r>
          </a:p>
        </p:txBody>
      </p:sp>
      <p:sp>
        <p:nvSpPr>
          <p:cNvPr id="1122340" name="Rectangle 36"/>
          <p:cNvSpPr>
            <a:spLocks noChangeArrowheads="1"/>
          </p:cNvSpPr>
          <p:nvPr/>
        </p:nvSpPr>
        <p:spPr bwMode="auto">
          <a:xfrm>
            <a:off x="6156176" y="1625896"/>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国民自卫军</a:t>
            </a:r>
          </a:p>
        </p:txBody>
      </p:sp>
      <p:sp>
        <p:nvSpPr>
          <p:cNvPr id="1122342" name="Rectangle 38"/>
          <p:cNvSpPr>
            <a:spLocks noChangeArrowheads="1"/>
          </p:cNvSpPr>
          <p:nvPr/>
        </p:nvSpPr>
        <p:spPr bwMode="auto">
          <a:xfrm>
            <a:off x="3635896" y="260483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民主选举</a:t>
            </a:r>
          </a:p>
        </p:txBody>
      </p:sp>
      <p:sp>
        <p:nvSpPr>
          <p:cNvPr id="1122344" name="Rectangle 40"/>
          <p:cNvSpPr>
            <a:spLocks noChangeArrowheads="1"/>
          </p:cNvSpPr>
          <p:nvPr/>
        </p:nvSpPr>
        <p:spPr bwMode="auto">
          <a:xfrm>
            <a:off x="2699792" y="4006778"/>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逃亡资本家</a:t>
            </a:r>
          </a:p>
        </p:txBody>
      </p:sp>
    </p:spTree>
    <p:extLst>
      <p:ext uri="{BB962C8B-B14F-4D97-AF65-F5344CB8AC3E}">
        <p14:creationId xmlns:p14="http://schemas.microsoft.com/office/powerpoint/2010/main" val="2902951088"/>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2338"/>
                                        </p:tgtEl>
                                        <p:attrNameLst>
                                          <p:attrName>style.visibility</p:attrName>
                                        </p:attrNameLst>
                                      </p:cBhvr>
                                      <p:to>
                                        <p:strVal val="visible"/>
                                      </p:to>
                                    </p:set>
                                    <p:animEffect transition="in" filter="blinds(horizontal)">
                                      <p:cBhvr>
                                        <p:cTn id="7" dur="500"/>
                                        <p:tgtEl>
                                          <p:spTgt spid="112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2340"/>
                                        </p:tgtEl>
                                        <p:attrNameLst>
                                          <p:attrName>style.visibility</p:attrName>
                                        </p:attrNameLst>
                                      </p:cBhvr>
                                      <p:to>
                                        <p:strVal val="visible"/>
                                      </p:to>
                                    </p:set>
                                    <p:animEffect transition="in" filter="blinds(horizontal)">
                                      <p:cBhvr>
                                        <p:cTn id="12" dur="500"/>
                                        <p:tgtEl>
                                          <p:spTgt spid="1122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2342"/>
                                        </p:tgtEl>
                                        <p:attrNameLst>
                                          <p:attrName>style.visibility</p:attrName>
                                        </p:attrNameLst>
                                      </p:cBhvr>
                                      <p:to>
                                        <p:strVal val="visible"/>
                                      </p:to>
                                    </p:set>
                                    <p:animEffect transition="in" filter="blinds(horizontal)">
                                      <p:cBhvr>
                                        <p:cTn id="17" dur="500"/>
                                        <p:tgtEl>
                                          <p:spTgt spid="11223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2344"/>
                                        </p:tgtEl>
                                        <p:attrNameLst>
                                          <p:attrName>style.visibility</p:attrName>
                                        </p:attrNameLst>
                                      </p:cBhvr>
                                      <p:to>
                                        <p:strVal val="visible"/>
                                      </p:to>
                                    </p:set>
                                    <p:animEffect transition="in" filter="blinds(horizontal)">
                                      <p:cBhvr>
                                        <p:cTn id="22" dur="500"/>
                                        <p:tgtEl>
                                          <p:spTgt spid="112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2338" grpId="0"/>
      <p:bldP spid="1122340" grpId="0"/>
      <p:bldP spid="1122342" grpId="0"/>
      <p:bldP spid="112234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233364" y="457729"/>
          <a:ext cx="522287" cy="3325813"/>
        </p:xfrm>
        <a:graphic>
          <a:graphicData uri="http://schemas.openxmlformats.org/presentationml/2006/ole">
            <mc:AlternateContent xmlns:mc="http://schemas.openxmlformats.org/markup-compatibility/2006">
              <mc:Choice xmlns:v="urn:schemas-microsoft-com:vml" Requires="v">
                <p:oleObj spid="_x0000_s14409" name="Document" r:id="rId3" imgW="532413" imgH="4022532" progId="Word.Document.8">
                  <p:embed/>
                </p:oleObj>
              </mc:Choice>
              <mc:Fallback>
                <p:oleObj name="Document" r:id="rId3" imgW="532413" imgH="402253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4" y="457729"/>
                        <a:ext cx="522287" cy="332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87" name="Picture 29" descr="E:\源文件\通用\R160A.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11188" y="337345"/>
            <a:ext cx="8424862" cy="5257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843635"/>
      </p:ext>
    </p:extLst>
  </p:cSld>
  <p:clrMapOvr>
    <a:masterClrMapping/>
  </p:clrMapOvr>
  <p:transition spd="med">
    <p:circl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7"/>
          <p:cNvGraphicFramePr>
            <a:graphicFrameLocks noChangeAspect="1"/>
          </p:cNvGraphicFramePr>
          <p:nvPr/>
        </p:nvGraphicFramePr>
        <p:xfrm>
          <a:off x="609600" y="1537229"/>
          <a:ext cx="8255000" cy="3757083"/>
        </p:xfrm>
        <a:graphic>
          <a:graphicData uri="http://schemas.openxmlformats.org/presentationml/2006/ole">
            <mc:AlternateContent xmlns:mc="http://schemas.openxmlformats.org/markup-compatibility/2006">
              <mc:Choice xmlns:v="urn:schemas-microsoft-com:vml" Requires="v">
                <p:oleObj spid="_x0000_s15433" name="文档" r:id="rId3" imgW="8373617" imgH="4571804" progId="Word.Document.8">
                  <p:embed/>
                </p:oleObj>
              </mc:Choice>
              <mc:Fallback>
                <p:oleObj name="文档" r:id="rId3" imgW="8373617" imgH="45718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37229"/>
                        <a:ext cx="8255000" cy="3757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11" name="Picture 49" descr="E:\源文件\通用\主干整合.TIF"/>
          <p:cNvPicPr>
            <a:picLocks noChangeAspect="1" noChangeArrowheads="1"/>
          </p:cNvPicPr>
          <p:nvPr/>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756709"/>
            <a:ext cx="8066088" cy="84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479820"/>
      </p:ext>
    </p:extLst>
  </p:cSld>
  <p:clrMapOvr>
    <a:masterClrMapping/>
  </p:clrMapOvr>
  <p:transition spd="med">
    <p:strips dir="l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8"/>
          <p:cNvGraphicFramePr>
            <a:graphicFrameLocks noChangeAspect="1"/>
          </p:cNvGraphicFramePr>
          <p:nvPr/>
        </p:nvGraphicFramePr>
        <p:xfrm>
          <a:off x="457200" y="550334"/>
          <a:ext cx="8343900" cy="4931833"/>
        </p:xfrm>
        <a:graphic>
          <a:graphicData uri="http://schemas.openxmlformats.org/presentationml/2006/ole">
            <mc:AlternateContent xmlns:mc="http://schemas.openxmlformats.org/markup-compatibility/2006">
              <mc:Choice xmlns:v="urn:schemas-microsoft-com:vml" Requires="v">
                <p:oleObj spid="_x0000_s16457" name="文档" r:id="rId3" imgW="8349500" imgH="5917893" progId="Word.Document.8">
                  <p:embed/>
                </p:oleObj>
              </mc:Choice>
              <mc:Fallback>
                <p:oleObj name="文档" r:id="rId3" imgW="8349500" imgH="591789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50334"/>
                        <a:ext cx="8343900" cy="4931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36263780"/>
      </p:ext>
    </p:extLst>
  </p:cSld>
  <p:clrMapOvr>
    <a:masterClrMapping/>
  </p:clrMapOvr>
  <p:transition spd="med">
    <p:strips dir="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3"/>
          <p:cNvGraphicFramePr>
            <a:graphicFrameLocks noChangeAspect="1"/>
          </p:cNvGraphicFramePr>
          <p:nvPr/>
        </p:nvGraphicFramePr>
        <p:xfrm>
          <a:off x="457200" y="517261"/>
          <a:ext cx="8343900" cy="4931833"/>
        </p:xfrm>
        <a:graphic>
          <a:graphicData uri="http://schemas.openxmlformats.org/presentationml/2006/ole">
            <mc:AlternateContent xmlns:mc="http://schemas.openxmlformats.org/markup-compatibility/2006">
              <mc:Choice xmlns:v="urn:schemas-microsoft-com:vml" Requires="v">
                <p:oleObj spid="_x0000_s17481" name="文档" r:id="rId3" imgW="8349500" imgH="5917893" progId="Word.Document.8">
                  <p:embed/>
                </p:oleObj>
              </mc:Choice>
              <mc:Fallback>
                <p:oleObj name="文档" r:id="rId3" imgW="8349500" imgH="591789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17261"/>
                        <a:ext cx="8343900" cy="4931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84728931"/>
      </p:ext>
    </p:extLst>
  </p:cSld>
  <p:clrMapOvr>
    <a:masterClrMapping/>
  </p:clrMapOvr>
  <p:transition spd="med">
    <p:circl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3"/>
          <p:cNvGraphicFramePr>
            <a:graphicFrameLocks noChangeAspect="1"/>
          </p:cNvGraphicFramePr>
          <p:nvPr/>
        </p:nvGraphicFramePr>
        <p:xfrm>
          <a:off x="468313" y="337344"/>
          <a:ext cx="8343900" cy="4995333"/>
        </p:xfrm>
        <a:graphic>
          <a:graphicData uri="http://schemas.openxmlformats.org/presentationml/2006/ole">
            <mc:AlternateContent xmlns:mc="http://schemas.openxmlformats.org/markup-compatibility/2006">
              <mc:Choice xmlns:v="urn:schemas-microsoft-com:vml" Requires="v">
                <p:oleObj spid="_x0000_s18505" name="文档" r:id="rId3" imgW="8349500" imgH="6006816" progId="Word.Document.8">
                  <p:embed/>
                </p:oleObj>
              </mc:Choice>
              <mc:Fallback>
                <p:oleObj name="文档" r:id="rId3" imgW="8349500" imgH="60068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37344"/>
                        <a:ext cx="8343900" cy="4995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3" name="Rectangle 4"/>
          <p:cNvSpPr>
            <a:spLocks noChangeArrowheads="1"/>
          </p:cNvSpPr>
          <p:nvPr/>
        </p:nvSpPr>
        <p:spPr bwMode="auto">
          <a:xfrm>
            <a:off x="468313" y="877094"/>
            <a:ext cx="7129462" cy="3598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p>
        </p:txBody>
      </p:sp>
    </p:spTree>
    <p:extLst>
      <p:ext uri="{BB962C8B-B14F-4D97-AF65-F5344CB8AC3E}">
        <p14:creationId xmlns:p14="http://schemas.microsoft.com/office/powerpoint/2010/main" val="3900019536"/>
      </p:ext>
    </p:extLst>
  </p:cSld>
  <p:clrMapOvr>
    <a:masterClrMapping/>
  </p:clrMapOvr>
  <p:transition spd="med">
    <p:wipe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p:cNvGraphicFramePr>
            <a:graphicFrameLocks noChangeAspect="1"/>
          </p:cNvGraphicFramePr>
          <p:nvPr/>
        </p:nvGraphicFramePr>
        <p:xfrm>
          <a:off x="457200" y="457729"/>
          <a:ext cx="8343900" cy="5069417"/>
        </p:xfrm>
        <a:graphic>
          <a:graphicData uri="http://schemas.openxmlformats.org/presentationml/2006/ole">
            <mc:AlternateContent xmlns:mc="http://schemas.openxmlformats.org/markup-compatibility/2006">
              <mc:Choice xmlns:v="urn:schemas-microsoft-com:vml" Requires="v">
                <p:oleObj spid="_x0000_s19529" name="文档" r:id="rId3" imgW="8349500" imgH="6095739" progId="Word.Document.8">
                  <p:embed/>
                </p:oleObj>
              </mc:Choice>
              <mc:Fallback>
                <p:oleObj name="文档" r:id="rId3" imgW="8349500" imgH="609573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729"/>
                        <a:ext cx="8343900" cy="5069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7579622"/>
      </p:ext>
    </p:extLst>
  </p:cSld>
  <p:clrMapOvr>
    <a:masterClrMapping/>
  </p:clrMapOvr>
  <p:transition spd="med">
    <p:wheel spokes="2"/>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nvGraphicFramePr>
        <p:xfrm>
          <a:off x="536575" y="978958"/>
          <a:ext cx="8343900" cy="4116917"/>
        </p:xfrm>
        <a:graphic>
          <a:graphicData uri="http://schemas.openxmlformats.org/presentationml/2006/ole">
            <mc:AlternateContent xmlns:mc="http://schemas.openxmlformats.org/markup-compatibility/2006">
              <mc:Choice xmlns:v="urn:schemas-microsoft-com:vml" Requires="v">
                <p:oleObj spid="_x0000_s20553" name="文档" r:id="rId3" imgW="8349500" imgH="4939737" progId="Word.Document.8">
                  <p:embed/>
                </p:oleObj>
              </mc:Choice>
              <mc:Fallback>
                <p:oleObj name="文档" r:id="rId3" imgW="8349500" imgH="493973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978958"/>
                        <a:ext cx="8343900" cy="41169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69009780"/>
      </p:ext>
    </p:extLst>
  </p:cSld>
  <p:clrMapOvr>
    <a:masterClrMapping/>
  </p:clrMapOvr>
  <p:transition spd="med">
    <p:wheel spokes="2"/>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ChangeArrowheads="1"/>
          </p:cNvSpPr>
          <p:nvPr/>
        </p:nvSpPr>
        <p:spPr bwMode="auto">
          <a:xfrm>
            <a:off x="250826" y="-113595"/>
            <a:ext cx="8677275"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indent="458788"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zh-CN" altLang="zh-CN" sz="2800" b="1">
                <a:solidFill>
                  <a:srgbClr val="FF0000"/>
                </a:solidFill>
                <a:latin typeface="黑体" pitchFamily="49" charset="-122"/>
                <a:cs typeface="Times New Roman" pitchFamily="18" charset="0"/>
              </a:rPr>
              <a:t>考点三　</a:t>
            </a:r>
            <a:r>
              <a:rPr lang="zh-CN" altLang="en-US" sz="2800" b="1">
                <a:solidFill>
                  <a:srgbClr val="FF0000"/>
                </a:solidFill>
                <a:latin typeface="宋体" pitchFamily="2" charset="-122"/>
                <a:cs typeface="Times New Roman" pitchFamily="18" charset="0"/>
              </a:rPr>
              <a:t>“</a:t>
            </a:r>
            <a:r>
              <a:rPr lang="zh-CN" altLang="en-US" sz="2800" b="1">
                <a:solidFill>
                  <a:srgbClr val="FF0000"/>
                </a:solidFill>
                <a:latin typeface="黑体" pitchFamily="49" charset="-122"/>
                <a:cs typeface="Times New Roman" pitchFamily="18" charset="0"/>
              </a:rPr>
              <a:t>一国两制</a:t>
            </a:r>
            <a:r>
              <a:rPr lang="zh-CN" altLang="en-US" sz="2800" b="1">
                <a:solidFill>
                  <a:srgbClr val="FF0000"/>
                </a:solidFill>
                <a:latin typeface="宋体" pitchFamily="2" charset="-122"/>
                <a:cs typeface="Times New Roman" pitchFamily="18" charset="0"/>
              </a:rPr>
              <a:t>”</a:t>
            </a:r>
            <a:r>
              <a:rPr lang="zh-CN" altLang="en-US" sz="2800" b="1">
                <a:solidFill>
                  <a:srgbClr val="FF0000"/>
                </a:solidFill>
                <a:latin typeface="黑体" pitchFamily="49" charset="-122"/>
                <a:cs typeface="Times New Roman" pitchFamily="18" charset="0"/>
              </a:rPr>
              <a:t>的理论与实践</a:t>
            </a:r>
            <a:endParaRPr lang="zh-CN" altLang="en-US" sz="2800"/>
          </a:p>
          <a:p>
            <a:pPr>
              <a:spcBef>
                <a:spcPct val="0"/>
              </a:spcBef>
              <a:buFontTx/>
              <a:buNone/>
            </a:pPr>
            <a:r>
              <a:rPr lang="en-US" altLang="zh-CN" sz="2800" b="1">
                <a:latin typeface="Times New Roman" pitchFamily="18" charset="0"/>
                <a:cs typeface="Times New Roman" pitchFamily="18" charset="0"/>
              </a:rPr>
              <a:t>1</a:t>
            </a:r>
            <a:r>
              <a:rPr lang="zh-CN" altLang="en-US" sz="2800" b="1">
                <a:latin typeface="Times New Roman" pitchFamily="18" charset="0"/>
                <a:cs typeface="Times New Roman" pitchFamily="18" charset="0"/>
              </a:rPr>
              <a:t>．</a:t>
            </a:r>
            <a:r>
              <a:rPr lang="zh-CN" altLang="en-US" sz="2800" b="1">
                <a:latin typeface="黑体" pitchFamily="49" charset="-122"/>
                <a:cs typeface="Times New Roman" pitchFamily="18" charset="0"/>
              </a:rPr>
              <a:t>理论</a:t>
            </a:r>
            <a:endParaRPr lang="zh-CN" altLang="en-US" sz="2800"/>
          </a:p>
          <a:p>
            <a:pPr>
              <a:spcBef>
                <a:spcPct val="0"/>
              </a:spcBef>
              <a:buFontTx/>
              <a:buNone/>
            </a:pPr>
            <a:r>
              <a:rPr lang="en-US" altLang="zh-CN" sz="2800" b="1">
                <a:latin typeface="Times New Roman" pitchFamily="18" charset="0"/>
                <a:cs typeface="Times New Roman" pitchFamily="18" charset="0"/>
              </a:rPr>
              <a:t>(1)</a:t>
            </a:r>
            <a:r>
              <a:rPr lang="zh-CN" altLang="en-US" sz="2800" b="1">
                <a:latin typeface="Times New Roman" pitchFamily="18" charset="0"/>
                <a:cs typeface="Times New Roman" pitchFamily="18" charset="0"/>
              </a:rPr>
              <a:t>含义：一个国家，两种制度。即在一个中国的前提下，国家的主体实行社会主义制度，港、澳、台保持原有的资本主义制度长期不变。</a:t>
            </a:r>
            <a:endParaRPr lang="zh-CN" altLang="en-US" sz="2800"/>
          </a:p>
          <a:p>
            <a:pPr>
              <a:spcBef>
                <a:spcPct val="0"/>
              </a:spcBef>
              <a:buFontTx/>
              <a:buNone/>
            </a:pPr>
            <a:r>
              <a:rPr lang="en-US" altLang="zh-CN" sz="2800" b="1">
                <a:latin typeface="Times New Roman" pitchFamily="18" charset="0"/>
                <a:cs typeface="Times New Roman" pitchFamily="18" charset="0"/>
              </a:rPr>
              <a:t>(2)</a:t>
            </a:r>
            <a:r>
              <a:rPr lang="zh-CN" altLang="en-US" sz="2800" b="1">
                <a:latin typeface="Times New Roman" pitchFamily="18" charset="0"/>
                <a:cs typeface="Times New Roman" pitchFamily="18" charset="0"/>
              </a:rPr>
              <a:t>形成：</a:t>
            </a:r>
            <a:r>
              <a:rPr lang="en-US" altLang="zh-CN" sz="2800" b="1">
                <a:latin typeface="Times New Roman" pitchFamily="18" charset="0"/>
                <a:cs typeface="Times New Roman" pitchFamily="18" charset="0"/>
              </a:rPr>
              <a:t>20</a:t>
            </a:r>
            <a:r>
              <a:rPr lang="zh-CN" altLang="en-US" sz="2800" b="1">
                <a:latin typeface="Times New Roman" pitchFamily="18" charset="0"/>
                <a:cs typeface="Times New Roman" pitchFamily="18" charset="0"/>
              </a:rPr>
              <a:t>世纪</a:t>
            </a:r>
            <a:r>
              <a:rPr lang="en-US" altLang="zh-CN" sz="2800" b="1">
                <a:latin typeface="Times New Roman" pitchFamily="18" charset="0"/>
                <a:cs typeface="Times New Roman" pitchFamily="18" charset="0"/>
              </a:rPr>
              <a:t>80</a:t>
            </a:r>
            <a:r>
              <a:rPr lang="zh-CN" altLang="en-US" sz="2800" b="1">
                <a:latin typeface="Times New Roman" pitchFamily="18" charset="0"/>
                <a:cs typeface="Times New Roman" pitchFamily="18" charset="0"/>
              </a:rPr>
              <a:t>年代邓小平全面阐述。</a:t>
            </a:r>
            <a:endParaRPr lang="en-US" altLang="zh-CN" sz="2800" b="1">
              <a:latin typeface="Times New Roman" pitchFamily="18" charset="0"/>
              <a:cs typeface="Times New Roman" pitchFamily="18" charset="0"/>
            </a:endParaRPr>
          </a:p>
          <a:p>
            <a:pPr>
              <a:spcBef>
                <a:spcPct val="0"/>
              </a:spcBef>
              <a:buFontTx/>
              <a:buNone/>
            </a:pPr>
            <a:r>
              <a:rPr lang="en-US" altLang="zh-CN" sz="2800" b="1">
                <a:latin typeface="Times New Roman" pitchFamily="18" charset="0"/>
                <a:cs typeface="Times New Roman" pitchFamily="18" charset="0"/>
              </a:rPr>
              <a:t>2</a:t>
            </a:r>
            <a:r>
              <a:rPr lang="zh-CN" altLang="en-US" sz="2800" b="1">
                <a:latin typeface="Times New Roman" pitchFamily="18" charset="0"/>
                <a:cs typeface="Times New Roman" pitchFamily="18" charset="0"/>
              </a:rPr>
              <a:t>．</a:t>
            </a:r>
            <a:r>
              <a:rPr lang="zh-CN" altLang="en-US" sz="2800" b="1">
                <a:latin typeface="黑体" pitchFamily="49" charset="-122"/>
                <a:cs typeface="Times New Roman" pitchFamily="18" charset="0"/>
              </a:rPr>
              <a:t>实践</a:t>
            </a:r>
            <a:endParaRPr lang="zh-CN" altLang="en-US" sz="2800"/>
          </a:p>
          <a:p>
            <a:pPr>
              <a:spcBef>
                <a:spcPct val="0"/>
              </a:spcBef>
              <a:buFontTx/>
              <a:buNone/>
            </a:pPr>
            <a:r>
              <a:rPr lang="en-US" altLang="zh-CN" sz="2800" b="1">
                <a:latin typeface="Times New Roman" pitchFamily="18" charset="0"/>
                <a:cs typeface="Times New Roman" pitchFamily="18" charset="0"/>
              </a:rPr>
              <a:t>(1)</a:t>
            </a:r>
            <a:r>
              <a:rPr lang="zh-CN" altLang="en-US" sz="2800" b="1">
                <a:latin typeface="Times New Roman" pitchFamily="18" charset="0"/>
                <a:cs typeface="Times New Roman" pitchFamily="18" charset="0"/>
              </a:rPr>
              <a:t>香港、澳门的回归。洗刷了民族的百年国耻，祖国统一大业迈出了重要的一步。</a:t>
            </a:r>
            <a:endParaRPr lang="zh-CN" altLang="en-US" sz="2800"/>
          </a:p>
          <a:p>
            <a:pPr>
              <a:spcBef>
                <a:spcPct val="0"/>
              </a:spcBef>
              <a:buFontTx/>
              <a:buNone/>
            </a:pPr>
            <a:r>
              <a:rPr lang="en-US" altLang="zh-CN" sz="2800" b="1">
                <a:latin typeface="Times New Roman" pitchFamily="18" charset="0"/>
                <a:cs typeface="Times New Roman" pitchFamily="18" charset="0"/>
              </a:rPr>
              <a:t>(2)</a:t>
            </a:r>
            <a:r>
              <a:rPr lang="zh-CN" altLang="en-US" sz="2800" b="1">
                <a:latin typeface="Times New Roman" pitchFamily="18" charset="0"/>
                <a:cs typeface="Times New Roman" pitchFamily="18" charset="0"/>
              </a:rPr>
              <a:t>海峡两岸关系的发展</a:t>
            </a:r>
            <a:endParaRPr lang="zh-CN" altLang="en-US" sz="2800"/>
          </a:p>
          <a:p>
            <a:pPr>
              <a:spcBef>
                <a:spcPct val="0"/>
              </a:spcBef>
              <a:buFontTx/>
              <a:buNone/>
            </a:pPr>
            <a:r>
              <a:rPr lang="zh-CN" altLang="en-US" sz="2800" b="1">
                <a:cs typeface="Times New Roman" pitchFamily="18" charset="0"/>
              </a:rPr>
              <a:t>①</a:t>
            </a:r>
            <a:r>
              <a:rPr lang="zh-CN" altLang="en-US" sz="2800" b="1">
                <a:latin typeface="Times New Roman" pitchFamily="18" charset="0"/>
                <a:cs typeface="Times New Roman" pitchFamily="18" charset="0"/>
              </a:rPr>
              <a:t>发展：改革开放以来，海峡两岸关系有了重大发展。</a:t>
            </a:r>
            <a:endParaRPr lang="zh-CN" altLang="en-US" sz="2800"/>
          </a:p>
          <a:p>
            <a:pPr>
              <a:spcBef>
                <a:spcPct val="0"/>
              </a:spcBef>
              <a:buFontTx/>
              <a:buNone/>
            </a:pPr>
            <a:r>
              <a:rPr lang="zh-CN" altLang="en-US" sz="2800" b="1">
                <a:cs typeface="Times New Roman" pitchFamily="18" charset="0"/>
              </a:rPr>
              <a:t>②</a:t>
            </a:r>
            <a:r>
              <a:rPr lang="zh-CN" altLang="en-US" sz="2800" b="1">
                <a:latin typeface="Times New Roman" pitchFamily="18" charset="0"/>
                <a:cs typeface="Times New Roman" pitchFamily="18" charset="0"/>
              </a:rPr>
              <a:t>阻碍：</a:t>
            </a:r>
            <a:r>
              <a:rPr lang="zh-CN" altLang="en-US" sz="2800" b="1">
                <a:latin typeface="宋体" pitchFamily="2" charset="-122"/>
                <a:cs typeface="Times New Roman" pitchFamily="18" charset="0"/>
              </a:rPr>
              <a:t>“</a:t>
            </a:r>
            <a:r>
              <a:rPr lang="zh-CN" altLang="en-US" sz="2800" b="1">
                <a:latin typeface="Times New Roman" pitchFamily="18" charset="0"/>
                <a:cs typeface="Times New Roman" pitchFamily="18" charset="0"/>
              </a:rPr>
              <a:t>台独</a:t>
            </a:r>
            <a:r>
              <a:rPr lang="zh-CN" altLang="en-US" sz="2800" b="1">
                <a:latin typeface="宋体" pitchFamily="2" charset="-122"/>
                <a:cs typeface="Times New Roman" pitchFamily="18" charset="0"/>
              </a:rPr>
              <a:t>”</a:t>
            </a:r>
            <a:r>
              <a:rPr lang="zh-CN" altLang="en-US" sz="2800" b="1">
                <a:latin typeface="Times New Roman" pitchFamily="18" charset="0"/>
                <a:cs typeface="Times New Roman" pitchFamily="18" charset="0"/>
              </a:rPr>
              <a:t>势力，国际反华势力。</a:t>
            </a:r>
            <a:endParaRPr lang="zh-CN" altLang="en-US" sz="2800"/>
          </a:p>
          <a:p>
            <a:pPr>
              <a:spcBef>
                <a:spcPct val="0"/>
              </a:spcBef>
              <a:buFontTx/>
              <a:buNone/>
            </a:pPr>
            <a:endParaRPr lang="zh-CN" altLang="en-US" sz="2800"/>
          </a:p>
        </p:txBody>
      </p:sp>
    </p:spTree>
    <p:extLst>
      <p:ext uri="{BB962C8B-B14F-4D97-AF65-F5344CB8AC3E}">
        <p14:creationId xmlns:p14="http://schemas.microsoft.com/office/powerpoint/2010/main" val="3517118920"/>
      </p:ext>
    </p:extLst>
  </p:cSld>
  <p:clrMapOvr>
    <a:masterClrMapping/>
  </p:clrMapOvr>
  <p:transition spd="med">
    <p:wipe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3"/>
          <p:cNvGraphicFramePr>
            <a:graphicFrameLocks noChangeAspect="1"/>
          </p:cNvGraphicFramePr>
          <p:nvPr/>
        </p:nvGraphicFramePr>
        <p:xfrm>
          <a:off x="395288" y="396875"/>
          <a:ext cx="8343900" cy="4931833"/>
        </p:xfrm>
        <a:graphic>
          <a:graphicData uri="http://schemas.openxmlformats.org/presentationml/2006/ole">
            <mc:AlternateContent xmlns:mc="http://schemas.openxmlformats.org/markup-compatibility/2006">
              <mc:Choice xmlns:v="urn:schemas-microsoft-com:vml" Requires="v">
                <p:oleObj spid="_x0000_s21577" name="文档" r:id="rId3" imgW="8349500" imgH="5917893" progId="Word.Document.8">
                  <p:embed/>
                </p:oleObj>
              </mc:Choice>
              <mc:Fallback>
                <p:oleObj name="文档" r:id="rId3" imgW="8349500" imgH="591789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96875"/>
                        <a:ext cx="8343900" cy="4931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98516743"/>
      </p:ext>
    </p:extLst>
  </p:cSld>
  <p:clrMapOvr>
    <a:masterClrMapping/>
  </p:clrMapOvr>
  <p:transition spd="med">
    <p:circl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3"/>
          <p:cNvGraphicFramePr>
            <a:graphicFrameLocks noChangeAspect="1"/>
          </p:cNvGraphicFramePr>
          <p:nvPr/>
        </p:nvGraphicFramePr>
        <p:xfrm>
          <a:off x="457200" y="756708"/>
          <a:ext cx="8343900" cy="4921250"/>
        </p:xfrm>
        <a:graphic>
          <a:graphicData uri="http://schemas.openxmlformats.org/presentationml/2006/ole">
            <mc:AlternateContent xmlns:mc="http://schemas.openxmlformats.org/markup-compatibility/2006">
              <mc:Choice xmlns:v="urn:schemas-microsoft-com:vml" Requires="v">
                <p:oleObj spid="_x0000_s22601" name="文档" r:id="rId3" imgW="8349500" imgH="5917893" progId="Word.Document.8">
                  <p:embed/>
                </p:oleObj>
              </mc:Choice>
              <mc:Fallback>
                <p:oleObj name="文档" r:id="rId3" imgW="8349500" imgH="591789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56708"/>
                        <a:ext cx="8343900" cy="492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5292839"/>
      </p:ext>
    </p:extLst>
  </p:cSld>
  <p:clrMapOvr>
    <a:masterClrMapping/>
  </p:clrMapOvr>
  <p:transition spd="med">
    <p:strips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1331" name="Group 51"/>
          <p:cNvGraphicFramePr>
            <a:graphicFrameLocks noGrp="1"/>
          </p:cNvGraphicFramePr>
          <p:nvPr>
            <p:extLst>
              <p:ext uri="{D42A27DB-BD31-4B8C-83A1-F6EECF244321}">
                <p14:modId xmlns:p14="http://schemas.microsoft.com/office/powerpoint/2010/main" val="2130566217"/>
              </p:ext>
            </p:extLst>
          </p:nvPr>
        </p:nvGraphicFramePr>
        <p:xfrm>
          <a:off x="251520" y="121196"/>
          <a:ext cx="8429871" cy="5141391"/>
        </p:xfrm>
        <a:graphic>
          <a:graphicData uri="http://schemas.openxmlformats.org/drawingml/2006/table">
            <a:tbl>
              <a:tblPr/>
              <a:tblGrid>
                <a:gridCol w="648072"/>
                <a:gridCol w="648072"/>
                <a:gridCol w="7133727"/>
              </a:tblGrid>
              <a:tr h="3393318">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巴</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黎</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公</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失</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败</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表现：</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5</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月下旬，巴黎公社被扼杀在血泊之中。</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l" defTabSz="914400" rtl="0" eaLnBrk="0" fontAlgn="base" latinLnBrk="0" hangingPunct="0">
                        <a:lnSpc>
                          <a:spcPct val="12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原因</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l" defTabSz="914400" rtl="0" eaLnBrk="0" fontAlgn="base" latinLnBrk="0" hangingPunct="0">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a.</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公社没有接管</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l" defTabSz="914400" rtl="0" eaLnBrk="0" fontAlgn="base" latinLnBrk="0" hangingPunct="0">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b.</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没有同外省的革命者取得联系。</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l" defTabSz="914400" rtl="0" eaLnBrk="0" fontAlgn="base" latinLnBrk="0" hangingPunct="0">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c.</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未能发动</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endParaRPr>
                    </a:p>
                    <a:p>
                      <a:pPr marL="0" marR="0" lvl="0" indent="0" algn="l" defTabSz="914400" rtl="0" eaLnBrk="0" fontAlgn="base" latinLnBrk="0" hangingPunct="0">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rPr>
                        <a:t>d.</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根本原因在于社会经济还未发展到足以铲除资本主义制度的程度。</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48073">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意</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是无产阶级建立政权的</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en-US" altLang="zh-CN"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zh-CN" altLang="en-US" sz="24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丰富了</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rPr>
                        <a:t>学说，为国际社会主义运动提供了经验教训。</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1327" name="Rectangle 47"/>
          <p:cNvSpPr>
            <a:spLocks noChangeArrowheads="1"/>
          </p:cNvSpPr>
          <p:nvPr/>
        </p:nvSpPr>
        <p:spPr bwMode="auto">
          <a:xfrm>
            <a:off x="3707904" y="1057300"/>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法兰西银行</a:t>
            </a:r>
          </a:p>
        </p:txBody>
      </p:sp>
      <p:sp>
        <p:nvSpPr>
          <p:cNvPr id="1121329" name="Rectangle 49"/>
          <p:cNvSpPr>
            <a:spLocks noChangeArrowheads="1"/>
          </p:cNvSpPr>
          <p:nvPr/>
        </p:nvSpPr>
        <p:spPr bwMode="auto">
          <a:xfrm>
            <a:off x="3172407" y="1978645"/>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广大农民</a:t>
            </a:r>
          </a:p>
        </p:txBody>
      </p:sp>
      <p:sp>
        <p:nvSpPr>
          <p:cNvPr id="1121333" name="Rectangle 53"/>
          <p:cNvSpPr>
            <a:spLocks noChangeArrowheads="1"/>
          </p:cNvSpPr>
          <p:nvPr/>
        </p:nvSpPr>
        <p:spPr bwMode="auto">
          <a:xfrm>
            <a:off x="5148064" y="3697552"/>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第一次</a:t>
            </a:r>
            <a:r>
              <a:rPr lang="zh-CN" altLang="en-US" dirty="0" smtClean="0">
                <a:latin typeface="Times New Roman" pitchFamily="18" charset="0"/>
                <a:ea typeface="仿宋_GB2312" pitchFamily="49" charset="-122"/>
                <a:cs typeface="Times New Roman" pitchFamily="18" charset="0"/>
              </a:rPr>
              <a:t>伟大尝试</a:t>
            </a:r>
            <a:endParaRPr lang="zh-CN" altLang="en-US" dirty="0">
              <a:latin typeface="Times New Roman" pitchFamily="18" charset="0"/>
              <a:ea typeface="仿宋_GB2312" pitchFamily="49" charset="-122"/>
              <a:cs typeface="Times New Roman" pitchFamily="18" charset="0"/>
            </a:endParaRPr>
          </a:p>
        </p:txBody>
      </p:sp>
      <p:sp>
        <p:nvSpPr>
          <p:cNvPr id="1121335" name="Rectangle 55"/>
          <p:cNvSpPr>
            <a:spLocks noChangeArrowheads="1"/>
          </p:cNvSpPr>
          <p:nvPr/>
        </p:nvSpPr>
        <p:spPr bwMode="auto">
          <a:xfrm>
            <a:off x="2987676" y="369755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endParaRPr lang="zh-CN" altLang="en-US" dirty="0">
              <a:latin typeface="Times New Roman" pitchFamily="18" charset="0"/>
              <a:ea typeface="仿宋_GB2312" pitchFamily="49" charset="-122"/>
              <a:cs typeface="Times New Roman" pitchFamily="18" charset="0"/>
            </a:endParaRPr>
          </a:p>
        </p:txBody>
      </p:sp>
      <p:sp>
        <p:nvSpPr>
          <p:cNvPr id="1121337" name="Rectangle 57"/>
          <p:cNvSpPr>
            <a:spLocks noChangeArrowheads="1"/>
          </p:cNvSpPr>
          <p:nvPr/>
        </p:nvSpPr>
        <p:spPr bwMode="auto">
          <a:xfrm>
            <a:off x="2915816" y="4138835"/>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马克思主义</a:t>
            </a:r>
          </a:p>
        </p:txBody>
      </p:sp>
    </p:spTree>
    <p:extLst>
      <p:ext uri="{BB962C8B-B14F-4D97-AF65-F5344CB8AC3E}">
        <p14:creationId xmlns:p14="http://schemas.microsoft.com/office/powerpoint/2010/main" val="1404214529"/>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1327"/>
                                        </p:tgtEl>
                                        <p:attrNameLst>
                                          <p:attrName>style.visibility</p:attrName>
                                        </p:attrNameLst>
                                      </p:cBhvr>
                                      <p:to>
                                        <p:strVal val="visible"/>
                                      </p:to>
                                    </p:set>
                                    <p:animEffect transition="in" filter="blinds(horizontal)">
                                      <p:cBhvr>
                                        <p:cTn id="7" dur="500"/>
                                        <p:tgtEl>
                                          <p:spTgt spid="11213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1329"/>
                                        </p:tgtEl>
                                        <p:attrNameLst>
                                          <p:attrName>style.visibility</p:attrName>
                                        </p:attrNameLst>
                                      </p:cBhvr>
                                      <p:to>
                                        <p:strVal val="visible"/>
                                      </p:to>
                                    </p:set>
                                    <p:animEffect transition="in" filter="blinds(horizontal)">
                                      <p:cBhvr>
                                        <p:cTn id="12" dur="500"/>
                                        <p:tgtEl>
                                          <p:spTgt spid="11213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1333"/>
                                        </p:tgtEl>
                                        <p:attrNameLst>
                                          <p:attrName>style.visibility</p:attrName>
                                        </p:attrNameLst>
                                      </p:cBhvr>
                                      <p:to>
                                        <p:strVal val="visible"/>
                                      </p:to>
                                    </p:set>
                                    <p:animEffect transition="in" filter="blinds(horizontal)">
                                      <p:cBhvr>
                                        <p:cTn id="17" dur="500"/>
                                        <p:tgtEl>
                                          <p:spTgt spid="1121333"/>
                                        </p:tgtEl>
                                      </p:cBhvr>
                                    </p:animEffect>
                                  </p:childTnLst>
                                </p:cTn>
                              </p:par>
                              <p:par>
                                <p:cTn id="18" presetID="3" presetClass="entr" presetSubtype="10" fill="hold" grpId="0" nodeType="withEffect" nodePh="1">
                                  <p:stCondLst>
                                    <p:cond delay="0"/>
                                  </p:stCondLst>
                                  <p:endCondLst>
                                    <p:cond evt="begin" delay="0">
                                      <p:tn val="18"/>
                                    </p:cond>
                                  </p:endCondLst>
                                  <p:childTnLst>
                                    <p:set>
                                      <p:cBhvr>
                                        <p:cTn id="19" dur="1" fill="hold">
                                          <p:stCondLst>
                                            <p:cond delay="0"/>
                                          </p:stCondLst>
                                        </p:cTn>
                                        <p:tgtEl>
                                          <p:spTgt spid="1121335"/>
                                        </p:tgtEl>
                                        <p:attrNameLst>
                                          <p:attrName>style.visibility</p:attrName>
                                        </p:attrNameLst>
                                      </p:cBhvr>
                                      <p:to>
                                        <p:strVal val="visible"/>
                                      </p:to>
                                    </p:set>
                                    <p:animEffect transition="in" filter="blinds(horizontal)">
                                      <p:cBhvr>
                                        <p:cTn id="20" dur="500"/>
                                        <p:tgtEl>
                                          <p:spTgt spid="112133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1337"/>
                                        </p:tgtEl>
                                        <p:attrNameLst>
                                          <p:attrName>style.visibility</p:attrName>
                                        </p:attrNameLst>
                                      </p:cBhvr>
                                      <p:to>
                                        <p:strVal val="visible"/>
                                      </p:to>
                                    </p:set>
                                    <p:animEffect transition="in" filter="blinds(horizontal)">
                                      <p:cBhvr>
                                        <p:cTn id="25" dur="500"/>
                                        <p:tgtEl>
                                          <p:spTgt spid="112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327" grpId="0"/>
      <p:bldP spid="1121329" grpId="0"/>
      <p:bldP spid="1121333" grpId="0"/>
      <p:bldP spid="1121335" grpId="0"/>
      <p:bldP spid="112133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3"/>
          <p:cNvGraphicFramePr>
            <a:graphicFrameLocks noChangeAspect="1"/>
          </p:cNvGraphicFramePr>
          <p:nvPr/>
        </p:nvGraphicFramePr>
        <p:xfrm>
          <a:off x="501650" y="1119188"/>
          <a:ext cx="8343900" cy="4095750"/>
        </p:xfrm>
        <a:graphic>
          <a:graphicData uri="http://schemas.openxmlformats.org/presentationml/2006/ole">
            <mc:AlternateContent xmlns:mc="http://schemas.openxmlformats.org/markup-compatibility/2006">
              <mc:Choice xmlns:v="urn:schemas-microsoft-com:vml" Requires="v">
                <p:oleObj spid="_x0000_s23625" name="文档" r:id="rId3" imgW="8349500" imgH="4914536" progId="Word.Document.8">
                  <p:embed/>
                </p:oleObj>
              </mc:Choice>
              <mc:Fallback>
                <p:oleObj name="文档" r:id="rId3" imgW="8349500" imgH="491453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1119188"/>
                        <a:ext cx="8343900" cy="409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801480"/>
      </p:ext>
    </p:extLst>
  </p:cSld>
  <p:clrMapOvr>
    <a:masterClrMapping/>
  </p:clrMapOvr>
  <p:transition spd="med">
    <p:strips dir="l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p:cNvGraphicFramePr>
            <a:graphicFrameLocks noChangeAspect="1"/>
          </p:cNvGraphicFramePr>
          <p:nvPr/>
        </p:nvGraphicFramePr>
        <p:xfrm>
          <a:off x="457200" y="1019969"/>
          <a:ext cx="8343900" cy="3217333"/>
        </p:xfrm>
        <a:graphic>
          <a:graphicData uri="http://schemas.openxmlformats.org/presentationml/2006/ole">
            <mc:AlternateContent xmlns:mc="http://schemas.openxmlformats.org/markup-compatibility/2006">
              <mc:Choice xmlns:v="urn:schemas-microsoft-com:vml" Requires="v">
                <p:oleObj spid="_x0000_s24649" name="文档" r:id="rId3" imgW="8349500" imgH="3860419" progId="Word.Document.8">
                  <p:embed/>
                </p:oleObj>
              </mc:Choice>
              <mc:Fallback>
                <p:oleObj name="文档" r:id="rId3" imgW="8349500" imgH="386041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19969"/>
                        <a:ext cx="8343900" cy="3217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56150475"/>
      </p:ext>
    </p:extLst>
  </p:cSld>
  <p:clrMapOvr>
    <a:masterClrMapping/>
  </p:clrMapOvr>
  <p:transition spd="med">
    <p:strips dir="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457200" y="937948"/>
          <a:ext cx="8343900" cy="1905000"/>
        </p:xfrm>
        <a:graphic>
          <a:graphicData uri="http://schemas.openxmlformats.org/presentationml/2006/ole">
            <mc:AlternateContent xmlns:mc="http://schemas.openxmlformats.org/markup-compatibility/2006">
              <mc:Choice xmlns:v="urn:schemas-microsoft-com:vml" Requires="v">
                <p:oleObj spid="_x0000_s25957" name="文档" r:id="rId3" imgW="8349500" imgH="2285362" progId="Word.Document.8">
                  <p:embed/>
                </p:oleObj>
              </mc:Choice>
              <mc:Fallback>
                <p:oleObj name="文档" r:id="rId3" imgW="8349500" imgH="228536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37948"/>
                        <a:ext cx="83439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5" name="Text Box 4"/>
          <p:cNvSpPr txBox="1">
            <a:spLocks noChangeArrowheads="1"/>
          </p:cNvSpPr>
          <p:nvPr/>
        </p:nvSpPr>
        <p:spPr bwMode="auto">
          <a:xfrm>
            <a:off x="395289" y="576792"/>
            <a:ext cx="2376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solidFill>
                  <a:srgbClr val="0000FF"/>
                </a:solidFill>
                <a:ea typeface="黑体" pitchFamily="49" charset="-122"/>
              </a:rPr>
              <a:t>排查纠错</a:t>
            </a:r>
          </a:p>
        </p:txBody>
      </p:sp>
      <p:sp>
        <p:nvSpPr>
          <p:cNvPr id="1731589" name="Rectangle 5"/>
          <p:cNvSpPr>
            <a:spLocks noChangeArrowheads="1"/>
          </p:cNvSpPr>
          <p:nvPr/>
        </p:nvSpPr>
        <p:spPr bwMode="auto">
          <a:xfrm>
            <a:off x="8027989" y="1865313"/>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1590" name="Object 6"/>
          <p:cNvGraphicFramePr>
            <a:graphicFrameLocks noChangeAspect="1"/>
          </p:cNvGraphicFramePr>
          <p:nvPr/>
        </p:nvGraphicFramePr>
        <p:xfrm>
          <a:off x="457200" y="2152386"/>
          <a:ext cx="8343900" cy="1905000"/>
        </p:xfrm>
        <a:graphic>
          <a:graphicData uri="http://schemas.openxmlformats.org/presentationml/2006/ole">
            <mc:AlternateContent xmlns:mc="http://schemas.openxmlformats.org/markup-compatibility/2006">
              <mc:Choice xmlns:v="urn:schemas-microsoft-com:vml" Requires="v">
                <p:oleObj spid="_x0000_s25958" name="文档" r:id="rId5" imgW="8349500" imgH="2285722" progId="Word.Document.8">
                  <p:embed/>
                </p:oleObj>
              </mc:Choice>
              <mc:Fallback>
                <p:oleObj name="文档" r:id="rId5" imgW="8349500" imgH="2285722"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152386"/>
                        <a:ext cx="83439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1591" name="Rectangle 7"/>
          <p:cNvSpPr>
            <a:spLocks noChangeArrowheads="1"/>
          </p:cNvSpPr>
          <p:nvPr/>
        </p:nvSpPr>
        <p:spPr bwMode="auto">
          <a:xfrm>
            <a:off x="8081964" y="2656417"/>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1593" name="Object 9"/>
          <p:cNvGraphicFramePr>
            <a:graphicFrameLocks noChangeAspect="1"/>
          </p:cNvGraphicFramePr>
          <p:nvPr/>
        </p:nvGraphicFramePr>
        <p:xfrm>
          <a:off x="866775" y="2973917"/>
          <a:ext cx="8242300" cy="878417"/>
        </p:xfrm>
        <a:graphic>
          <a:graphicData uri="http://schemas.openxmlformats.org/presentationml/2006/ole">
            <mc:AlternateContent xmlns:mc="http://schemas.openxmlformats.org/markup-compatibility/2006">
              <mc:Choice xmlns:v="urn:schemas-microsoft-com:vml" Requires="v">
                <p:oleObj spid="_x0000_s25959" name="文档" r:id="rId7" imgW="8247993" imgH="1053758" progId="Word.Document.8">
                  <p:embed/>
                </p:oleObj>
              </mc:Choice>
              <mc:Fallback>
                <p:oleObj name="文档" r:id="rId7" imgW="8247993" imgH="1053758"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75" y="2973917"/>
                        <a:ext cx="8242300" cy="878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1594" name="Object 10"/>
          <p:cNvGraphicFramePr>
            <a:graphicFrameLocks noChangeAspect="1"/>
          </p:cNvGraphicFramePr>
          <p:nvPr/>
        </p:nvGraphicFramePr>
        <p:xfrm>
          <a:off x="457200" y="3352271"/>
          <a:ext cx="8343900" cy="1905000"/>
        </p:xfrm>
        <a:graphic>
          <a:graphicData uri="http://schemas.openxmlformats.org/presentationml/2006/ole">
            <mc:AlternateContent xmlns:mc="http://schemas.openxmlformats.org/markup-compatibility/2006">
              <mc:Choice xmlns:v="urn:schemas-microsoft-com:vml" Requires="v">
                <p:oleObj spid="_x0000_s25960" name="文档" r:id="rId9" imgW="8349500" imgH="2285722" progId="Word.Document.8">
                  <p:embed/>
                </p:oleObj>
              </mc:Choice>
              <mc:Fallback>
                <p:oleObj name="文档" r:id="rId9" imgW="8349500" imgH="2285722"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352271"/>
                        <a:ext cx="83439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1595" name="Rectangle 11"/>
          <p:cNvSpPr>
            <a:spLocks noChangeArrowheads="1"/>
          </p:cNvSpPr>
          <p:nvPr/>
        </p:nvSpPr>
        <p:spPr bwMode="auto">
          <a:xfrm>
            <a:off x="8053389" y="4287573"/>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1596" name="Object 12"/>
          <p:cNvGraphicFramePr>
            <a:graphicFrameLocks noChangeAspect="1"/>
          </p:cNvGraphicFramePr>
          <p:nvPr/>
        </p:nvGraphicFramePr>
        <p:xfrm>
          <a:off x="457200" y="4605073"/>
          <a:ext cx="8343900" cy="1492250"/>
        </p:xfrm>
        <a:graphic>
          <a:graphicData uri="http://schemas.openxmlformats.org/presentationml/2006/ole">
            <mc:AlternateContent xmlns:mc="http://schemas.openxmlformats.org/markup-compatibility/2006">
              <mc:Choice xmlns:v="urn:schemas-microsoft-com:vml" Requires="v">
                <p:oleObj spid="_x0000_s25961" name="文档" r:id="rId11" imgW="8349500" imgH="1789984" progId="Word.Document.8">
                  <p:embed/>
                </p:oleObj>
              </mc:Choice>
              <mc:Fallback>
                <p:oleObj name="文档" r:id="rId11" imgW="8349500" imgH="1789984"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4605073"/>
                        <a:ext cx="834390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1598" name="Rectangle 14"/>
          <p:cNvSpPr>
            <a:spLocks noChangeArrowheads="1"/>
          </p:cNvSpPr>
          <p:nvPr/>
        </p:nvSpPr>
        <p:spPr bwMode="auto">
          <a:xfrm>
            <a:off x="8053389" y="5109104"/>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1867338887"/>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1589"/>
                                        </p:tgtEl>
                                        <p:attrNameLst>
                                          <p:attrName>style.visibility</p:attrName>
                                        </p:attrNameLst>
                                      </p:cBhvr>
                                      <p:to>
                                        <p:strVal val="visible"/>
                                      </p:to>
                                    </p:set>
                                    <p:anim calcmode="lin" valueType="num">
                                      <p:cBhvr additive="base">
                                        <p:cTn id="7" dur="500" fill="hold"/>
                                        <p:tgtEl>
                                          <p:spTgt spid="1731589"/>
                                        </p:tgtEl>
                                        <p:attrNameLst>
                                          <p:attrName>ppt_x</p:attrName>
                                        </p:attrNameLst>
                                      </p:cBhvr>
                                      <p:tavLst>
                                        <p:tav tm="0">
                                          <p:val>
                                            <p:strVal val="#ppt_x"/>
                                          </p:val>
                                        </p:tav>
                                        <p:tav tm="100000">
                                          <p:val>
                                            <p:strVal val="#ppt_x"/>
                                          </p:val>
                                        </p:tav>
                                      </p:tavLst>
                                    </p:anim>
                                    <p:anim calcmode="lin" valueType="num">
                                      <p:cBhvr additive="base">
                                        <p:cTn id="8" dur="500" fill="hold"/>
                                        <p:tgtEl>
                                          <p:spTgt spid="173158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731590"/>
                                        </p:tgtEl>
                                        <p:attrNameLst>
                                          <p:attrName>style.visibility</p:attrName>
                                        </p:attrNameLst>
                                      </p:cBhvr>
                                      <p:to>
                                        <p:strVal val="visible"/>
                                      </p:to>
                                    </p:set>
                                    <p:animEffect transition="in" filter="blinds(horizontal)">
                                      <p:cBhvr>
                                        <p:cTn id="13" dur="500"/>
                                        <p:tgtEl>
                                          <p:spTgt spid="17315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31591"/>
                                        </p:tgtEl>
                                        <p:attrNameLst>
                                          <p:attrName>style.visibility</p:attrName>
                                        </p:attrNameLst>
                                      </p:cBhvr>
                                      <p:to>
                                        <p:strVal val="visible"/>
                                      </p:to>
                                    </p:set>
                                    <p:anim calcmode="lin" valueType="num">
                                      <p:cBhvr additive="base">
                                        <p:cTn id="18" dur="500" fill="hold"/>
                                        <p:tgtEl>
                                          <p:spTgt spid="1731591"/>
                                        </p:tgtEl>
                                        <p:attrNameLst>
                                          <p:attrName>ppt_x</p:attrName>
                                        </p:attrNameLst>
                                      </p:cBhvr>
                                      <p:tavLst>
                                        <p:tav tm="0">
                                          <p:val>
                                            <p:strVal val="#ppt_x"/>
                                          </p:val>
                                        </p:tav>
                                        <p:tav tm="100000">
                                          <p:val>
                                            <p:strVal val="#ppt_x"/>
                                          </p:val>
                                        </p:tav>
                                      </p:tavLst>
                                    </p:anim>
                                    <p:anim calcmode="lin" valueType="num">
                                      <p:cBhvr additive="base">
                                        <p:cTn id="19" dur="500" fill="hold"/>
                                        <p:tgtEl>
                                          <p:spTgt spid="1731591"/>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731593"/>
                                        </p:tgtEl>
                                        <p:attrNameLst>
                                          <p:attrName>style.visibility</p:attrName>
                                        </p:attrNameLst>
                                      </p:cBhvr>
                                      <p:to>
                                        <p:strVal val="visible"/>
                                      </p:to>
                                    </p:set>
                                    <p:animEffect transition="in" filter="blinds(horizontal)">
                                      <p:cBhvr>
                                        <p:cTn id="24" dur="500"/>
                                        <p:tgtEl>
                                          <p:spTgt spid="17315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731594"/>
                                        </p:tgtEl>
                                        <p:attrNameLst>
                                          <p:attrName>style.visibility</p:attrName>
                                        </p:attrNameLst>
                                      </p:cBhvr>
                                      <p:to>
                                        <p:strVal val="visible"/>
                                      </p:to>
                                    </p:set>
                                    <p:animEffect transition="in" filter="blinds(horizontal)">
                                      <p:cBhvr>
                                        <p:cTn id="29" dur="500"/>
                                        <p:tgtEl>
                                          <p:spTgt spid="17315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31595"/>
                                        </p:tgtEl>
                                        <p:attrNameLst>
                                          <p:attrName>style.visibility</p:attrName>
                                        </p:attrNameLst>
                                      </p:cBhvr>
                                      <p:to>
                                        <p:strVal val="visible"/>
                                      </p:to>
                                    </p:set>
                                    <p:anim calcmode="lin" valueType="num">
                                      <p:cBhvr additive="base">
                                        <p:cTn id="34" dur="500" fill="hold"/>
                                        <p:tgtEl>
                                          <p:spTgt spid="1731595"/>
                                        </p:tgtEl>
                                        <p:attrNameLst>
                                          <p:attrName>ppt_x</p:attrName>
                                        </p:attrNameLst>
                                      </p:cBhvr>
                                      <p:tavLst>
                                        <p:tav tm="0">
                                          <p:val>
                                            <p:strVal val="#ppt_x"/>
                                          </p:val>
                                        </p:tav>
                                        <p:tav tm="100000">
                                          <p:val>
                                            <p:strVal val="#ppt_x"/>
                                          </p:val>
                                        </p:tav>
                                      </p:tavLst>
                                    </p:anim>
                                    <p:anim calcmode="lin" valueType="num">
                                      <p:cBhvr additive="base">
                                        <p:cTn id="35" dur="500" fill="hold"/>
                                        <p:tgtEl>
                                          <p:spTgt spid="1731595"/>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731596"/>
                                        </p:tgtEl>
                                        <p:attrNameLst>
                                          <p:attrName>style.visibility</p:attrName>
                                        </p:attrNameLst>
                                      </p:cBhvr>
                                      <p:to>
                                        <p:strVal val="visible"/>
                                      </p:to>
                                    </p:set>
                                    <p:animEffect transition="in" filter="blinds(horizontal)">
                                      <p:cBhvr>
                                        <p:cTn id="40" dur="500"/>
                                        <p:tgtEl>
                                          <p:spTgt spid="17315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31598"/>
                                        </p:tgtEl>
                                        <p:attrNameLst>
                                          <p:attrName>style.visibility</p:attrName>
                                        </p:attrNameLst>
                                      </p:cBhvr>
                                      <p:to>
                                        <p:strVal val="visible"/>
                                      </p:to>
                                    </p:set>
                                    <p:anim calcmode="lin" valueType="num">
                                      <p:cBhvr additive="base">
                                        <p:cTn id="45" dur="500" fill="hold"/>
                                        <p:tgtEl>
                                          <p:spTgt spid="1731598"/>
                                        </p:tgtEl>
                                        <p:attrNameLst>
                                          <p:attrName>ppt_x</p:attrName>
                                        </p:attrNameLst>
                                      </p:cBhvr>
                                      <p:tavLst>
                                        <p:tav tm="0">
                                          <p:val>
                                            <p:strVal val="#ppt_x"/>
                                          </p:val>
                                        </p:tav>
                                        <p:tav tm="100000">
                                          <p:val>
                                            <p:strVal val="#ppt_x"/>
                                          </p:val>
                                        </p:tav>
                                      </p:tavLst>
                                    </p:anim>
                                    <p:anim calcmode="lin" valueType="num">
                                      <p:cBhvr additive="base">
                                        <p:cTn id="46" dur="500" fill="hold"/>
                                        <p:tgtEl>
                                          <p:spTgt spid="17315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589" grpId="0"/>
      <p:bldP spid="1731591" grpId="0"/>
      <p:bldP spid="1731595" grpId="0"/>
      <p:bldP spid="173159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p:cNvGraphicFramePr>
            <a:graphicFrameLocks noChangeAspect="1"/>
          </p:cNvGraphicFramePr>
          <p:nvPr/>
        </p:nvGraphicFramePr>
        <p:xfrm>
          <a:off x="457200" y="550333"/>
          <a:ext cx="8343900" cy="1968500"/>
        </p:xfrm>
        <a:graphic>
          <a:graphicData uri="http://schemas.openxmlformats.org/presentationml/2006/ole">
            <mc:AlternateContent xmlns:mc="http://schemas.openxmlformats.org/markup-compatibility/2006">
              <mc:Choice xmlns:v="urn:schemas-microsoft-com:vml" Requires="v">
                <p:oleObj spid="_x0000_s27052" name="文档" r:id="rId3" imgW="8349500" imgH="2361685" progId="Word.Document.8">
                  <p:embed/>
                </p:oleObj>
              </mc:Choice>
              <mc:Fallback>
                <p:oleObj name="文档" r:id="rId3" imgW="8349500" imgH="236168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50333"/>
                        <a:ext cx="8343900" cy="196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2612" name="Rectangle 4"/>
          <p:cNvSpPr>
            <a:spLocks noChangeArrowheads="1"/>
          </p:cNvSpPr>
          <p:nvPr/>
        </p:nvSpPr>
        <p:spPr bwMode="auto">
          <a:xfrm>
            <a:off x="8081964" y="1477698"/>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2613" name="Object 5"/>
          <p:cNvGraphicFramePr>
            <a:graphicFrameLocks noChangeAspect="1"/>
          </p:cNvGraphicFramePr>
          <p:nvPr/>
        </p:nvGraphicFramePr>
        <p:xfrm>
          <a:off x="866775" y="1795198"/>
          <a:ext cx="8242300" cy="878417"/>
        </p:xfrm>
        <a:graphic>
          <a:graphicData uri="http://schemas.openxmlformats.org/presentationml/2006/ole">
            <mc:AlternateContent xmlns:mc="http://schemas.openxmlformats.org/markup-compatibility/2006">
              <mc:Choice xmlns:v="urn:schemas-microsoft-com:vml" Requires="v">
                <p:oleObj spid="_x0000_s27053" name="文档" r:id="rId5" imgW="8247993" imgH="1053758" progId="Word.Document.8">
                  <p:embed/>
                </p:oleObj>
              </mc:Choice>
              <mc:Fallback>
                <p:oleObj name="文档" r:id="rId5" imgW="8247993" imgH="105375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1795198"/>
                        <a:ext cx="8242300" cy="878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2614" name="Object 6"/>
          <p:cNvGraphicFramePr>
            <a:graphicFrameLocks noChangeAspect="1"/>
          </p:cNvGraphicFramePr>
          <p:nvPr/>
        </p:nvGraphicFramePr>
        <p:xfrm>
          <a:off x="457200" y="2197365"/>
          <a:ext cx="8343900" cy="1968500"/>
        </p:xfrm>
        <a:graphic>
          <a:graphicData uri="http://schemas.openxmlformats.org/presentationml/2006/ole">
            <mc:AlternateContent xmlns:mc="http://schemas.openxmlformats.org/markup-compatibility/2006">
              <mc:Choice xmlns:v="urn:schemas-microsoft-com:vml" Requires="v">
                <p:oleObj spid="_x0000_s27054" name="文档" r:id="rId7" imgW="8349500" imgH="2362045" progId="Word.Document.8">
                  <p:embed/>
                </p:oleObj>
              </mc:Choice>
              <mc:Fallback>
                <p:oleObj name="文档" r:id="rId7" imgW="8349500" imgH="2362045"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197365"/>
                        <a:ext cx="8343900" cy="196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2618" name="Rectangle 10"/>
          <p:cNvSpPr>
            <a:spLocks noChangeArrowheads="1"/>
          </p:cNvSpPr>
          <p:nvPr/>
        </p:nvSpPr>
        <p:spPr bwMode="auto">
          <a:xfrm>
            <a:off x="7897814" y="2694782"/>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2619" name="Object 11"/>
          <p:cNvGraphicFramePr>
            <a:graphicFrameLocks noChangeAspect="1"/>
          </p:cNvGraphicFramePr>
          <p:nvPr/>
        </p:nvGraphicFramePr>
        <p:xfrm>
          <a:off x="863600" y="3048000"/>
          <a:ext cx="8242300" cy="1005417"/>
        </p:xfrm>
        <a:graphic>
          <a:graphicData uri="http://schemas.openxmlformats.org/presentationml/2006/ole">
            <mc:AlternateContent xmlns:mc="http://schemas.openxmlformats.org/markup-compatibility/2006">
              <mc:Choice xmlns:v="urn:schemas-microsoft-com:vml" Requires="v">
                <p:oleObj spid="_x0000_s27055" name="文档" r:id="rId9" imgW="8247993" imgH="1213964" progId="Word.Document.8">
                  <p:embed/>
                </p:oleObj>
              </mc:Choice>
              <mc:Fallback>
                <p:oleObj name="文档" r:id="rId9" imgW="8247993" imgH="1213964"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600" y="3048000"/>
                        <a:ext cx="8242300" cy="100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2621" name="Object 13"/>
          <p:cNvGraphicFramePr>
            <a:graphicFrameLocks noChangeAspect="1"/>
          </p:cNvGraphicFramePr>
          <p:nvPr/>
        </p:nvGraphicFramePr>
        <p:xfrm>
          <a:off x="457200" y="3811323"/>
          <a:ext cx="8343900" cy="1386417"/>
        </p:xfrm>
        <a:graphic>
          <a:graphicData uri="http://schemas.openxmlformats.org/presentationml/2006/ole">
            <mc:AlternateContent xmlns:mc="http://schemas.openxmlformats.org/markup-compatibility/2006">
              <mc:Choice xmlns:v="urn:schemas-microsoft-com:vml" Requires="v">
                <p:oleObj spid="_x0000_s27056" name="文档" r:id="rId11" imgW="8349500" imgH="1663260" progId="Word.Document.8">
                  <p:embed/>
                </p:oleObj>
              </mc:Choice>
              <mc:Fallback>
                <p:oleObj name="文档" r:id="rId11" imgW="8349500" imgH="1663260"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3811323"/>
                        <a:ext cx="8343900" cy="1386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2622" name="Rectangle 14"/>
          <p:cNvSpPr>
            <a:spLocks noChangeArrowheads="1"/>
          </p:cNvSpPr>
          <p:nvPr/>
        </p:nvSpPr>
        <p:spPr bwMode="auto">
          <a:xfrm>
            <a:off x="7943850" y="4276990"/>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2623" name="Object 15"/>
          <p:cNvGraphicFramePr>
            <a:graphicFrameLocks noChangeAspect="1"/>
          </p:cNvGraphicFramePr>
          <p:nvPr/>
        </p:nvGraphicFramePr>
        <p:xfrm>
          <a:off x="457200" y="4657990"/>
          <a:ext cx="8343900" cy="1026583"/>
        </p:xfrm>
        <a:graphic>
          <a:graphicData uri="http://schemas.openxmlformats.org/presentationml/2006/ole">
            <mc:AlternateContent xmlns:mc="http://schemas.openxmlformats.org/markup-compatibility/2006">
              <mc:Choice xmlns:v="urn:schemas-microsoft-com:vml" Requires="v">
                <p:oleObj spid="_x0000_s27057" name="文档" r:id="rId13" imgW="8349500" imgH="1231244" progId="Word.Document.8">
                  <p:embed/>
                </p:oleObj>
              </mc:Choice>
              <mc:Fallback>
                <p:oleObj name="文档" r:id="rId13" imgW="8349500" imgH="1231244" progId="Word.Documen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657990"/>
                        <a:ext cx="8343900" cy="1026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2624" name="Rectangle 16"/>
          <p:cNvSpPr>
            <a:spLocks noChangeArrowheads="1"/>
          </p:cNvSpPr>
          <p:nvPr/>
        </p:nvSpPr>
        <p:spPr bwMode="auto">
          <a:xfrm>
            <a:off x="8023225" y="5138208"/>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1829474637"/>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2612"/>
                                        </p:tgtEl>
                                        <p:attrNameLst>
                                          <p:attrName>style.visibility</p:attrName>
                                        </p:attrNameLst>
                                      </p:cBhvr>
                                      <p:to>
                                        <p:strVal val="visible"/>
                                      </p:to>
                                    </p:set>
                                    <p:anim calcmode="lin" valueType="num">
                                      <p:cBhvr additive="base">
                                        <p:cTn id="7" dur="500" fill="hold"/>
                                        <p:tgtEl>
                                          <p:spTgt spid="1732612"/>
                                        </p:tgtEl>
                                        <p:attrNameLst>
                                          <p:attrName>ppt_x</p:attrName>
                                        </p:attrNameLst>
                                      </p:cBhvr>
                                      <p:tavLst>
                                        <p:tav tm="0">
                                          <p:val>
                                            <p:strVal val="#ppt_x"/>
                                          </p:val>
                                        </p:tav>
                                        <p:tav tm="100000">
                                          <p:val>
                                            <p:strVal val="#ppt_x"/>
                                          </p:val>
                                        </p:tav>
                                      </p:tavLst>
                                    </p:anim>
                                    <p:anim calcmode="lin" valueType="num">
                                      <p:cBhvr additive="base">
                                        <p:cTn id="8" dur="500" fill="hold"/>
                                        <p:tgtEl>
                                          <p:spTgt spid="17326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732613"/>
                                        </p:tgtEl>
                                        <p:attrNameLst>
                                          <p:attrName>style.visibility</p:attrName>
                                        </p:attrNameLst>
                                      </p:cBhvr>
                                      <p:to>
                                        <p:strVal val="visible"/>
                                      </p:to>
                                    </p:set>
                                    <p:animEffect transition="in" filter="blinds(horizontal)">
                                      <p:cBhvr>
                                        <p:cTn id="13" dur="500"/>
                                        <p:tgtEl>
                                          <p:spTgt spid="173261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732614"/>
                                        </p:tgtEl>
                                        <p:attrNameLst>
                                          <p:attrName>style.visibility</p:attrName>
                                        </p:attrNameLst>
                                      </p:cBhvr>
                                      <p:to>
                                        <p:strVal val="visible"/>
                                      </p:to>
                                    </p:set>
                                    <p:animEffect transition="in" filter="blinds(horizontal)">
                                      <p:cBhvr>
                                        <p:cTn id="18" dur="500"/>
                                        <p:tgtEl>
                                          <p:spTgt spid="17326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32618"/>
                                        </p:tgtEl>
                                        <p:attrNameLst>
                                          <p:attrName>style.visibility</p:attrName>
                                        </p:attrNameLst>
                                      </p:cBhvr>
                                      <p:to>
                                        <p:strVal val="visible"/>
                                      </p:to>
                                    </p:set>
                                    <p:anim calcmode="lin" valueType="num">
                                      <p:cBhvr additive="base">
                                        <p:cTn id="23" dur="500" fill="hold"/>
                                        <p:tgtEl>
                                          <p:spTgt spid="1732618"/>
                                        </p:tgtEl>
                                        <p:attrNameLst>
                                          <p:attrName>ppt_x</p:attrName>
                                        </p:attrNameLst>
                                      </p:cBhvr>
                                      <p:tavLst>
                                        <p:tav tm="0">
                                          <p:val>
                                            <p:strVal val="#ppt_x"/>
                                          </p:val>
                                        </p:tav>
                                        <p:tav tm="100000">
                                          <p:val>
                                            <p:strVal val="#ppt_x"/>
                                          </p:val>
                                        </p:tav>
                                      </p:tavLst>
                                    </p:anim>
                                    <p:anim calcmode="lin" valueType="num">
                                      <p:cBhvr additive="base">
                                        <p:cTn id="24" dur="500" fill="hold"/>
                                        <p:tgtEl>
                                          <p:spTgt spid="173261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732619"/>
                                        </p:tgtEl>
                                        <p:attrNameLst>
                                          <p:attrName>style.visibility</p:attrName>
                                        </p:attrNameLst>
                                      </p:cBhvr>
                                      <p:to>
                                        <p:strVal val="visible"/>
                                      </p:to>
                                    </p:set>
                                    <p:animEffect transition="in" filter="blinds(horizontal)">
                                      <p:cBhvr>
                                        <p:cTn id="29" dur="500"/>
                                        <p:tgtEl>
                                          <p:spTgt spid="17326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732621"/>
                                        </p:tgtEl>
                                        <p:attrNameLst>
                                          <p:attrName>style.visibility</p:attrName>
                                        </p:attrNameLst>
                                      </p:cBhvr>
                                      <p:to>
                                        <p:strVal val="visible"/>
                                      </p:to>
                                    </p:set>
                                    <p:animEffect transition="in" filter="blinds(horizontal)">
                                      <p:cBhvr>
                                        <p:cTn id="34" dur="500"/>
                                        <p:tgtEl>
                                          <p:spTgt spid="173262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32622"/>
                                        </p:tgtEl>
                                        <p:attrNameLst>
                                          <p:attrName>style.visibility</p:attrName>
                                        </p:attrNameLst>
                                      </p:cBhvr>
                                      <p:to>
                                        <p:strVal val="visible"/>
                                      </p:to>
                                    </p:set>
                                    <p:anim calcmode="lin" valueType="num">
                                      <p:cBhvr additive="base">
                                        <p:cTn id="39" dur="500" fill="hold"/>
                                        <p:tgtEl>
                                          <p:spTgt spid="1732622"/>
                                        </p:tgtEl>
                                        <p:attrNameLst>
                                          <p:attrName>ppt_x</p:attrName>
                                        </p:attrNameLst>
                                      </p:cBhvr>
                                      <p:tavLst>
                                        <p:tav tm="0">
                                          <p:val>
                                            <p:strVal val="#ppt_x"/>
                                          </p:val>
                                        </p:tav>
                                        <p:tav tm="100000">
                                          <p:val>
                                            <p:strVal val="#ppt_x"/>
                                          </p:val>
                                        </p:tav>
                                      </p:tavLst>
                                    </p:anim>
                                    <p:anim calcmode="lin" valueType="num">
                                      <p:cBhvr additive="base">
                                        <p:cTn id="40" dur="500" fill="hold"/>
                                        <p:tgtEl>
                                          <p:spTgt spid="173262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732623"/>
                                        </p:tgtEl>
                                        <p:attrNameLst>
                                          <p:attrName>style.visibility</p:attrName>
                                        </p:attrNameLst>
                                      </p:cBhvr>
                                      <p:to>
                                        <p:strVal val="visible"/>
                                      </p:to>
                                    </p:set>
                                    <p:animEffect transition="in" filter="blinds(horizontal)">
                                      <p:cBhvr>
                                        <p:cTn id="45" dur="500"/>
                                        <p:tgtEl>
                                          <p:spTgt spid="173262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32624"/>
                                        </p:tgtEl>
                                        <p:attrNameLst>
                                          <p:attrName>style.visibility</p:attrName>
                                        </p:attrNameLst>
                                      </p:cBhvr>
                                      <p:to>
                                        <p:strVal val="visible"/>
                                      </p:to>
                                    </p:set>
                                    <p:anim calcmode="lin" valueType="num">
                                      <p:cBhvr additive="base">
                                        <p:cTn id="50" dur="500" fill="hold"/>
                                        <p:tgtEl>
                                          <p:spTgt spid="1732624"/>
                                        </p:tgtEl>
                                        <p:attrNameLst>
                                          <p:attrName>ppt_x</p:attrName>
                                        </p:attrNameLst>
                                      </p:cBhvr>
                                      <p:tavLst>
                                        <p:tav tm="0">
                                          <p:val>
                                            <p:strVal val="#ppt_x"/>
                                          </p:val>
                                        </p:tav>
                                        <p:tav tm="100000">
                                          <p:val>
                                            <p:strVal val="#ppt_x"/>
                                          </p:val>
                                        </p:tav>
                                      </p:tavLst>
                                    </p:anim>
                                    <p:anim calcmode="lin" valueType="num">
                                      <p:cBhvr additive="base">
                                        <p:cTn id="51" dur="500" fill="hold"/>
                                        <p:tgtEl>
                                          <p:spTgt spid="1732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2612" grpId="0"/>
      <p:bldP spid="1732618" grpId="0"/>
      <p:bldP spid="1732622" grpId="0"/>
      <p:bldP spid="173262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3"/>
          <p:cNvGraphicFramePr>
            <a:graphicFrameLocks noChangeAspect="1"/>
          </p:cNvGraphicFramePr>
          <p:nvPr/>
        </p:nvGraphicFramePr>
        <p:xfrm>
          <a:off x="457200" y="396875"/>
          <a:ext cx="8343900" cy="2317750"/>
        </p:xfrm>
        <a:graphic>
          <a:graphicData uri="http://schemas.openxmlformats.org/presentationml/2006/ole">
            <mc:AlternateContent xmlns:mc="http://schemas.openxmlformats.org/markup-compatibility/2006">
              <mc:Choice xmlns:v="urn:schemas-microsoft-com:vml" Requires="v">
                <p:oleObj spid="_x0000_s28005" name="文档" r:id="rId3" imgW="8349500" imgH="2780740" progId="Word.Document.8">
                  <p:embed/>
                </p:oleObj>
              </mc:Choice>
              <mc:Fallback>
                <p:oleObj name="文档" r:id="rId3" imgW="8349500" imgH="27807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6875"/>
                        <a:ext cx="834390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3636" name="Rectangle 4"/>
          <p:cNvSpPr>
            <a:spLocks noChangeArrowheads="1"/>
          </p:cNvSpPr>
          <p:nvPr/>
        </p:nvSpPr>
        <p:spPr bwMode="auto">
          <a:xfrm>
            <a:off x="7981950" y="898261"/>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3637" name="Object 5"/>
          <p:cNvGraphicFramePr>
            <a:graphicFrameLocks noChangeAspect="1"/>
          </p:cNvGraphicFramePr>
          <p:nvPr/>
        </p:nvGraphicFramePr>
        <p:xfrm>
          <a:off x="866775" y="1117865"/>
          <a:ext cx="8242300" cy="878417"/>
        </p:xfrm>
        <a:graphic>
          <a:graphicData uri="http://schemas.openxmlformats.org/presentationml/2006/ole">
            <mc:AlternateContent xmlns:mc="http://schemas.openxmlformats.org/markup-compatibility/2006">
              <mc:Choice xmlns:v="urn:schemas-microsoft-com:vml" Requires="v">
                <p:oleObj spid="_x0000_s28006" name="文档" r:id="rId5" imgW="8247993" imgH="1053758" progId="Word.Document.8">
                  <p:embed/>
                </p:oleObj>
              </mc:Choice>
              <mc:Fallback>
                <p:oleObj name="文档" r:id="rId5" imgW="8247993" imgH="105375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1117865"/>
                        <a:ext cx="8242300" cy="878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3638" name="Object 6"/>
          <p:cNvGraphicFramePr>
            <a:graphicFrameLocks noChangeAspect="1"/>
          </p:cNvGraphicFramePr>
          <p:nvPr/>
        </p:nvGraphicFramePr>
        <p:xfrm>
          <a:off x="457200" y="1500188"/>
          <a:ext cx="8343900" cy="2317750"/>
        </p:xfrm>
        <a:graphic>
          <a:graphicData uri="http://schemas.openxmlformats.org/presentationml/2006/ole">
            <mc:AlternateContent xmlns:mc="http://schemas.openxmlformats.org/markup-compatibility/2006">
              <mc:Choice xmlns:v="urn:schemas-microsoft-com:vml" Requires="v">
                <p:oleObj spid="_x0000_s28007" name="文档" r:id="rId7" imgW="8349500" imgH="2781100" progId="Word.Document.8">
                  <p:embed/>
                </p:oleObj>
              </mc:Choice>
              <mc:Fallback>
                <p:oleObj name="文档" r:id="rId7" imgW="8349500" imgH="2781100"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500188"/>
                        <a:ext cx="8343900" cy="231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3639" name="Rectangle 7"/>
          <p:cNvSpPr>
            <a:spLocks noChangeArrowheads="1"/>
          </p:cNvSpPr>
          <p:nvPr/>
        </p:nvSpPr>
        <p:spPr bwMode="auto">
          <a:xfrm>
            <a:off x="8010525" y="2836333"/>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3640" name="Object 8"/>
          <p:cNvGraphicFramePr>
            <a:graphicFrameLocks noChangeAspect="1"/>
          </p:cNvGraphicFramePr>
          <p:nvPr/>
        </p:nvGraphicFramePr>
        <p:xfrm>
          <a:off x="457200" y="3157802"/>
          <a:ext cx="8343900" cy="1735667"/>
        </p:xfrm>
        <a:graphic>
          <a:graphicData uri="http://schemas.openxmlformats.org/presentationml/2006/ole">
            <mc:AlternateContent xmlns:mc="http://schemas.openxmlformats.org/markup-compatibility/2006">
              <mc:Choice xmlns:v="urn:schemas-microsoft-com:vml" Requires="v">
                <p:oleObj spid="_x0000_s28008" name="文档" r:id="rId9" imgW="8349500" imgH="2082315" progId="Word.Document.8">
                  <p:embed/>
                </p:oleObj>
              </mc:Choice>
              <mc:Fallback>
                <p:oleObj name="文档" r:id="rId9" imgW="8349500" imgH="2082315"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157802"/>
                        <a:ext cx="8343900" cy="1735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3641" name="Rectangle 9"/>
          <p:cNvSpPr>
            <a:spLocks noChangeArrowheads="1"/>
          </p:cNvSpPr>
          <p:nvPr/>
        </p:nvSpPr>
        <p:spPr bwMode="auto">
          <a:xfrm>
            <a:off x="7943850" y="3638021"/>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3642" name="Object 10"/>
          <p:cNvGraphicFramePr>
            <a:graphicFrameLocks noChangeAspect="1"/>
          </p:cNvGraphicFramePr>
          <p:nvPr/>
        </p:nvGraphicFramePr>
        <p:xfrm>
          <a:off x="457200" y="4012407"/>
          <a:ext cx="8343900" cy="1725083"/>
        </p:xfrm>
        <a:graphic>
          <a:graphicData uri="http://schemas.openxmlformats.org/presentationml/2006/ole">
            <mc:AlternateContent xmlns:mc="http://schemas.openxmlformats.org/markup-compatibility/2006">
              <mc:Choice xmlns:v="urn:schemas-microsoft-com:vml" Requires="v">
                <p:oleObj spid="_x0000_s28009" name="文档" r:id="rId11" imgW="8349500" imgH="2082675" progId="Word.Document.8">
                  <p:embed/>
                </p:oleObj>
              </mc:Choice>
              <mc:Fallback>
                <p:oleObj name="文档" r:id="rId11" imgW="8349500" imgH="2082675"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4012407"/>
                        <a:ext cx="8343900" cy="1725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3643" name="Rectangle 11"/>
          <p:cNvSpPr>
            <a:spLocks noChangeArrowheads="1"/>
          </p:cNvSpPr>
          <p:nvPr/>
        </p:nvSpPr>
        <p:spPr bwMode="auto">
          <a:xfrm>
            <a:off x="8081964" y="4897438"/>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337906519"/>
      </p:ext>
    </p:extLst>
  </p:cSld>
  <p:clrMapOvr>
    <a:masterClrMapping/>
  </p:clrMapOvr>
  <p:transition spd="med">
    <p:wheel spokes="2"/>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3636"/>
                                        </p:tgtEl>
                                        <p:attrNameLst>
                                          <p:attrName>style.visibility</p:attrName>
                                        </p:attrNameLst>
                                      </p:cBhvr>
                                      <p:to>
                                        <p:strVal val="visible"/>
                                      </p:to>
                                    </p:set>
                                    <p:anim calcmode="lin" valueType="num">
                                      <p:cBhvr additive="base">
                                        <p:cTn id="7" dur="500" fill="hold"/>
                                        <p:tgtEl>
                                          <p:spTgt spid="1733636"/>
                                        </p:tgtEl>
                                        <p:attrNameLst>
                                          <p:attrName>ppt_x</p:attrName>
                                        </p:attrNameLst>
                                      </p:cBhvr>
                                      <p:tavLst>
                                        <p:tav tm="0">
                                          <p:val>
                                            <p:strVal val="#ppt_x"/>
                                          </p:val>
                                        </p:tav>
                                        <p:tav tm="100000">
                                          <p:val>
                                            <p:strVal val="#ppt_x"/>
                                          </p:val>
                                        </p:tav>
                                      </p:tavLst>
                                    </p:anim>
                                    <p:anim calcmode="lin" valueType="num">
                                      <p:cBhvr additive="base">
                                        <p:cTn id="8" dur="500" fill="hold"/>
                                        <p:tgtEl>
                                          <p:spTgt spid="173363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733637"/>
                                        </p:tgtEl>
                                        <p:attrNameLst>
                                          <p:attrName>style.visibility</p:attrName>
                                        </p:attrNameLst>
                                      </p:cBhvr>
                                      <p:to>
                                        <p:strVal val="visible"/>
                                      </p:to>
                                    </p:set>
                                    <p:animEffect transition="in" filter="blinds(horizontal)">
                                      <p:cBhvr>
                                        <p:cTn id="13" dur="500"/>
                                        <p:tgtEl>
                                          <p:spTgt spid="17336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733638"/>
                                        </p:tgtEl>
                                        <p:attrNameLst>
                                          <p:attrName>style.visibility</p:attrName>
                                        </p:attrNameLst>
                                      </p:cBhvr>
                                      <p:to>
                                        <p:strVal val="visible"/>
                                      </p:to>
                                    </p:set>
                                    <p:animEffect transition="in" filter="blinds(horizontal)">
                                      <p:cBhvr>
                                        <p:cTn id="18" dur="500"/>
                                        <p:tgtEl>
                                          <p:spTgt spid="173363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33639"/>
                                        </p:tgtEl>
                                        <p:attrNameLst>
                                          <p:attrName>style.visibility</p:attrName>
                                        </p:attrNameLst>
                                      </p:cBhvr>
                                      <p:to>
                                        <p:strVal val="visible"/>
                                      </p:to>
                                    </p:set>
                                    <p:anim calcmode="lin" valueType="num">
                                      <p:cBhvr additive="base">
                                        <p:cTn id="23" dur="500" fill="hold"/>
                                        <p:tgtEl>
                                          <p:spTgt spid="1733639"/>
                                        </p:tgtEl>
                                        <p:attrNameLst>
                                          <p:attrName>ppt_x</p:attrName>
                                        </p:attrNameLst>
                                      </p:cBhvr>
                                      <p:tavLst>
                                        <p:tav tm="0">
                                          <p:val>
                                            <p:strVal val="#ppt_x"/>
                                          </p:val>
                                        </p:tav>
                                        <p:tav tm="100000">
                                          <p:val>
                                            <p:strVal val="#ppt_x"/>
                                          </p:val>
                                        </p:tav>
                                      </p:tavLst>
                                    </p:anim>
                                    <p:anim calcmode="lin" valueType="num">
                                      <p:cBhvr additive="base">
                                        <p:cTn id="24" dur="500" fill="hold"/>
                                        <p:tgtEl>
                                          <p:spTgt spid="173363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733640"/>
                                        </p:tgtEl>
                                        <p:attrNameLst>
                                          <p:attrName>style.visibility</p:attrName>
                                        </p:attrNameLst>
                                      </p:cBhvr>
                                      <p:to>
                                        <p:strVal val="visible"/>
                                      </p:to>
                                    </p:set>
                                    <p:animEffect transition="in" filter="blinds(horizontal)">
                                      <p:cBhvr>
                                        <p:cTn id="29" dur="500"/>
                                        <p:tgtEl>
                                          <p:spTgt spid="17336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33641"/>
                                        </p:tgtEl>
                                        <p:attrNameLst>
                                          <p:attrName>style.visibility</p:attrName>
                                        </p:attrNameLst>
                                      </p:cBhvr>
                                      <p:to>
                                        <p:strVal val="visible"/>
                                      </p:to>
                                    </p:set>
                                    <p:anim calcmode="lin" valueType="num">
                                      <p:cBhvr additive="base">
                                        <p:cTn id="34" dur="500" fill="hold"/>
                                        <p:tgtEl>
                                          <p:spTgt spid="1733641"/>
                                        </p:tgtEl>
                                        <p:attrNameLst>
                                          <p:attrName>ppt_x</p:attrName>
                                        </p:attrNameLst>
                                      </p:cBhvr>
                                      <p:tavLst>
                                        <p:tav tm="0">
                                          <p:val>
                                            <p:strVal val="#ppt_x"/>
                                          </p:val>
                                        </p:tav>
                                        <p:tav tm="100000">
                                          <p:val>
                                            <p:strVal val="#ppt_x"/>
                                          </p:val>
                                        </p:tav>
                                      </p:tavLst>
                                    </p:anim>
                                    <p:anim calcmode="lin" valueType="num">
                                      <p:cBhvr additive="base">
                                        <p:cTn id="35" dur="500" fill="hold"/>
                                        <p:tgtEl>
                                          <p:spTgt spid="1733641"/>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733642"/>
                                        </p:tgtEl>
                                        <p:attrNameLst>
                                          <p:attrName>style.visibility</p:attrName>
                                        </p:attrNameLst>
                                      </p:cBhvr>
                                      <p:to>
                                        <p:strVal val="visible"/>
                                      </p:to>
                                    </p:set>
                                    <p:animEffect transition="in" filter="blinds(horizontal)">
                                      <p:cBhvr>
                                        <p:cTn id="40" dur="500"/>
                                        <p:tgtEl>
                                          <p:spTgt spid="17336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33643"/>
                                        </p:tgtEl>
                                        <p:attrNameLst>
                                          <p:attrName>style.visibility</p:attrName>
                                        </p:attrNameLst>
                                      </p:cBhvr>
                                      <p:to>
                                        <p:strVal val="visible"/>
                                      </p:to>
                                    </p:set>
                                    <p:anim calcmode="lin" valueType="num">
                                      <p:cBhvr additive="base">
                                        <p:cTn id="45" dur="500" fill="hold"/>
                                        <p:tgtEl>
                                          <p:spTgt spid="1733643"/>
                                        </p:tgtEl>
                                        <p:attrNameLst>
                                          <p:attrName>ppt_x</p:attrName>
                                        </p:attrNameLst>
                                      </p:cBhvr>
                                      <p:tavLst>
                                        <p:tav tm="0">
                                          <p:val>
                                            <p:strVal val="#ppt_x"/>
                                          </p:val>
                                        </p:tav>
                                        <p:tav tm="100000">
                                          <p:val>
                                            <p:strVal val="#ppt_x"/>
                                          </p:val>
                                        </p:tav>
                                      </p:tavLst>
                                    </p:anim>
                                    <p:anim calcmode="lin" valueType="num">
                                      <p:cBhvr additive="base">
                                        <p:cTn id="46" dur="500" fill="hold"/>
                                        <p:tgtEl>
                                          <p:spTgt spid="1733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3636" grpId="0"/>
      <p:bldP spid="1733639" grpId="0"/>
      <p:bldP spid="1733641" grpId="0"/>
      <p:bldP spid="173364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3"/>
          <p:cNvGraphicFramePr>
            <a:graphicFrameLocks noChangeAspect="1"/>
          </p:cNvGraphicFramePr>
          <p:nvPr/>
        </p:nvGraphicFramePr>
        <p:xfrm>
          <a:off x="457200" y="428625"/>
          <a:ext cx="8343900" cy="1767417"/>
        </p:xfrm>
        <a:graphic>
          <a:graphicData uri="http://schemas.openxmlformats.org/presentationml/2006/ole">
            <mc:AlternateContent xmlns:mc="http://schemas.openxmlformats.org/markup-compatibility/2006">
              <mc:Choice xmlns:v="urn:schemas-microsoft-com:vml" Requires="v">
                <p:oleObj spid="_x0000_s29100" name="文档" r:id="rId3" imgW="8349500" imgH="2120116" progId="Word.Document.8">
                  <p:embed/>
                </p:oleObj>
              </mc:Choice>
              <mc:Fallback>
                <p:oleObj name="文档" r:id="rId3" imgW="8349500" imgH="21201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8625"/>
                        <a:ext cx="8343900" cy="1767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4661" name="Rectangle 5"/>
          <p:cNvSpPr>
            <a:spLocks noChangeArrowheads="1"/>
          </p:cNvSpPr>
          <p:nvPr/>
        </p:nvSpPr>
        <p:spPr bwMode="auto">
          <a:xfrm>
            <a:off x="8053389" y="930011"/>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4662" name="Object 6"/>
          <p:cNvGraphicFramePr>
            <a:graphicFrameLocks noChangeAspect="1"/>
          </p:cNvGraphicFramePr>
          <p:nvPr/>
        </p:nvGraphicFramePr>
        <p:xfrm>
          <a:off x="1016000" y="1270000"/>
          <a:ext cx="8242300" cy="1005417"/>
        </p:xfrm>
        <a:graphic>
          <a:graphicData uri="http://schemas.openxmlformats.org/presentationml/2006/ole">
            <mc:AlternateContent xmlns:mc="http://schemas.openxmlformats.org/markup-compatibility/2006">
              <mc:Choice xmlns:v="urn:schemas-microsoft-com:vml" Requires="v">
                <p:oleObj spid="_x0000_s29101" name="文档" r:id="rId5" imgW="8247993" imgH="1213964" progId="Word.Document.8">
                  <p:embed/>
                </p:oleObj>
              </mc:Choice>
              <mc:Fallback>
                <p:oleObj name="文档" r:id="rId5" imgW="8247993" imgH="121396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1270000"/>
                        <a:ext cx="8242300" cy="100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4663" name="Object 7"/>
          <p:cNvGraphicFramePr>
            <a:graphicFrameLocks noChangeAspect="1"/>
          </p:cNvGraphicFramePr>
          <p:nvPr/>
        </p:nvGraphicFramePr>
        <p:xfrm>
          <a:off x="457200" y="2082271"/>
          <a:ext cx="8343900" cy="1767417"/>
        </p:xfrm>
        <a:graphic>
          <a:graphicData uri="http://schemas.openxmlformats.org/presentationml/2006/ole">
            <mc:AlternateContent xmlns:mc="http://schemas.openxmlformats.org/markup-compatibility/2006">
              <mc:Choice xmlns:v="urn:schemas-microsoft-com:vml" Requires="v">
                <p:oleObj spid="_x0000_s29102" name="文档" r:id="rId7" imgW="8349500" imgH="2120476" progId="Word.Document.8">
                  <p:embed/>
                </p:oleObj>
              </mc:Choice>
              <mc:Fallback>
                <p:oleObj name="文档" r:id="rId7" imgW="8349500" imgH="2120476"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082271"/>
                        <a:ext cx="8343900" cy="1767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4664" name="Rectangle 8"/>
          <p:cNvSpPr>
            <a:spLocks noChangeArrowheads="1"/>
          </p:cNvSpPr>
          <p:nvPr/>
        </p:nvSpPr>
        <p:spPr bwMode="auto">
          <a:xfrm>
            <a:off x="8066089" y="2588948"/>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4665" name="Object 9"/>
          <p:cNvGraphicFramePr>
            <a:graphicFrameLocks noChangeAspect="1"/>
          </p:cNvGraphicFramePr>
          <p:nvPr/>
        </p:nvGraphicFramePr>
        <p:xfrm>
          <a:off x="1028700" y="2906448"/>
          <a:ext cx="8242300" cy="1005417"/>
        </p:xfrm>
        <a:graphic>
          <a:graphicData uri="http://schemas.openxmlformats.org/presentationml/2006/ole">
            <mc:AlternateContent xmlns:mc="http://schemas.openxmlformats.org/markup-compatibility/2006">
              <mc:Choice xmlns:v="urn:schemas-microsoft-com:vml" Requires="v">
                <p:oleObj spid="_x0000_s29103" name="文档" r:id="rId9" imgW="8247993" imgH="1213964" progId="Word.Document.8">
                  <p:embed/>
                </p:oleObj>
              </mc:Choice>
              <mc:Fallback>
                <p:oleObj name="文档" r:id="rId9" imgW="8247993" imgH="1213964"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700" y="2906448"/>
                        <a:ext cx="8242300" cy="100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4666" name="Object 10"/>
          <p:cNvGraphicFramePr>
            <a:graphicFrameLocks noChangeAspect="1"/>
          </p:cNvGraphicFramePr>
          <p:nvPr/>
        </p:nvGraphicFramePr>
        <p:xfrm>
          <a:off x="457200" y="3320521"/>
          <a:ext cx="8343900" cy="1756833"/>
        </p:xfrm>
        <a:graphic>
          <a:graphicData uri="http://schemas.openxmlformats.org/presentationml/2006/ole">
            <mc:AlternateContent xmlns:mc="http://schemas.openxmlformats.org/markup-compatibility/2006">
              <mc:Choice xmlns:v="urn:schemas-microsoft-com:vml" Requires="v">
                <p:oleObj spid="_x0000_s29104" name="文档" r:id="rId11" imgW="8349500" imgH="2120476" progId="Word.Document.8">
                  <p:embed/>
                </p:oleObj>
              </mc:Choice>
              <mc:Fallback>
                <p:oleObj name="文档" r:id="rId11" imgW="8349500" imgH="2120476"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3320521"/>
                        <a:ext cx="8343900" cy="1756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4667" name="Rectangle 11"/>
          <p:cNvSpPr>
            <a:spLocks noChangeArrowheads="1"/>
          </p:cNvSpPr>
          <p:nvPr/>
        </p:nvSpPr>
        <p:spPr bwMode="auto">
          <a:xfrm>
            <a:off x="8027989" y="3786188"/>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734668" name="Object 12"/>
          <p:cNvGraphicFramePr>
            <a:graphicFrameLocks noChangeAspect="1"/>
          </p:cNvGraphicFramePr>
          <p:nvPr/>
        </p:nvGraphicFramePr>
        <p:xfrm>
          <a:off x="457200" y="4157928"/>
          <a:ext cx="8343900" cy="1492250"/>
        </p:xfrm>
        <a:graphic>
          <a:graphicData uri="http://schemas.openxmlformats.org/presentationml/2006/ole">
            <mc:AlternateContent xmlns:mc="http://schemas.openxmlformats.org/markup-compatibility/2006">
              <mc:Choice xmlns:v="urn:schemas-microsoft-com:vml" Requires="v">
                <p:oleObj spid="_x0000_s29105" name="文档" r:id="rId13" imgW="8349500" imgH="1789984" progId="Word.Document.8">
                  <p:embed/>
                </p:oleObj>
              </mc:Choice>
              <mc:Fallback>
                <p:oleObj name="文档" r:id="rId13" imgW="8349500" imgH="1789984" progId="Word.Documen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157928"/>
                        <a:ext cx="8343900"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4669" name="Rectangle 13"/>
          <p:cNvSpPr>
            <a:spLocks noChangeArrowheads="1"/>
          </p:cNvSpPr>
          <p:nvPr/>
        </p:nvSpPr>
        <p:spPr bwMode="auto">
          <a:xfrm>
            <a:off x="7964489" y="5038990"/>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685579321"/>
      </p:ext>
    </p:extLst>
  </p:cSld>
  <p:clrMapOvr>
    <a:masterClrMapping/>
  </p:clrMapOvr>
  <p:transition spd="med">
    <p:wheel spokes="2"/>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4661"/>
                                        </p:tgtEl>
                                        <p:attrNameLst>
                                          <p:attrName>style.visibility</p:attrName>
                                        </p:attrNameLst>
                                      </p:cBhvr>
                                      <p:to>
                                        <p:strVal val="visible"/>
                                      </p:to>
                                    </p:set>
                                    <p:anim calcmode="lin" valueType="num">
                                      <p:cBhvr additive="base">
                                        <p:cTn id="7" dur="500" fill="hold"/>
                                        <p:tgtEl>
                                          <p:spTgt spid="1734661"/>
                                        </p:tgtEl>
                                        <p:attrNameLst>
                                          <p:attrName>ppt_x</p:attrName>
                                        </p:attrNameLst>
                                      </p:cBhvr>
                                      <p:tavLst>
                                        <p:tav tm="0">
                                          <p:val>
                                            <p:strVal val="#ppt_x"/>
                                          </p:val>
                                        </p:tav>
                                        <p:tav tm="100000">
                                          <p:val>
                                            <p:strVal val="#ppt_x"/>
                                          </p:val>
                                        </p:tav>
                                      </p:tavLst>
                                    </p:anim>
                                    <p:anim calcmode="lin" valueType="num">
                                      <p:cBhvr additive="base">
                                        <p:cTn id="8" dur="500" fill="hold"/>
                                        <p:tgtEl>
                                          <p:spTgt spid="173466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734662"/>
                                        </p:tgtEl>
                                        <p:attrNameLst>
                                          <p:attrName>style.visibility</p:attrName>
                                        </p:attrNameLst>
                                      </p:cBhvr>
                                      <p:to>
                                        <p:strVal val="visible"/>
                                      </p:to>
                                    </p:set>
                                    <p:animEffect transition="in" filter="blinds(horizontal)">
                                      <p:cBhvr>
                                        <p:cTn id="13" dur="500"/>
                                        <p:tgtEl>
                                          <p:spTgt spid="17346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734663"/>
                                        </p:tgtEl>
                                        <p:attrNameLst>
                                          <p:attrName>style.visibility</p:attrName>
                                        </p:attrNameLst>
                                      </p:cBhvr>
                                      <p:to>
                                        <p:strVal val="visible"/>
                                      </p:to>
                                    </p:set>
                                    <p:animEffect transition="in" filter="blinds(horizontal)">
                                      <p:cBhvr>
                                        <p:cTn id="18" dur="500"/>
                                        <p:tgtEl>
                                          <p:spTgt spid="173466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34664"/>
                                        </p:tgtEl>
                                        <p:attrNameLst>
                                          <p:attrName>style.visibility</p:attrName>
                                        </p:attrNameLst>
                                      </p:cBhvr>
                                      <p:to>
                                        <p:strVal val="visible"/>
                                      </p:to>
                                    </p:set>
                                    <p:anim calcmode="lin" valueType="num">
                                      <p:cBhvr additive="base">
                                        <p:cTn id="23" dur="500" fill="hold"/>
                                        <p:tgtEl>
                                          <p:spTgt spid="1734664"/>
                                        </p:tgtEl>
                                        <p:attrNameLst>
                                          <p:attrName>ppt_x</p:attrName>
                                        </p:attrNameLst>
                                      </p:cBhvr>
                                      <p:tavLst>
                                        <p:tav tm="0">
                                          <p:val>
                                            <p:strVal val="#ppt_x"/>
                                          </p:val>
                                        </p:tav>
                                        <p:tav tm="100000">
                                          <p:val>
                                            <p:strVal val="#ppt_x"/>
                                          </p:val>
                                        </p:tav>
                                      </p:tavLst>
                                    </p:anim>
                                    <p:anim calcmode="lin" valueType="num">
                                      <p:cBhvr additive="base">
                                        <p:cTn id="24" dur="500" fill="hold"/>
                                        <p:tgtEl>
                                          <p:spTgt spid="173466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734665"/>
                                        </p:tgtEl>
                                        <p:attrNameLst>
                                          <p:attrName>style.visibility</p:attrName>
                                        </p:attrNameLst>
                                      </p:cBhvr>
                                      <p:to>
                                        <p:strVal val="visible"/>
                                      </p:to>
                                    </p:set>
                                    <p:animEffect transition="in" filter="blinds(horizontal)">
                                      <p:cBhvr>
                                        <p:cTn id="29" dur="500"/>
                                        <p:tgtEl>
                                          <p:spTgt spid="17346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734666"/>
                                        </p:tgtEl>
                                        <p:attrNameLst>
                                          <p:attrName>style.visibility</p:attrName>
                                        </p:attrNameLst>
                                      </p:cBhvr>
                                      <p:to>
                                        <p:strVal val="visible"/>
                                      </p:to>
                                    </p:set>
                                    <p:animEffect transition="in" filter="blinds(horizontal)">
                                      <p:cBhvr>
                                        <p:cTn id="34" dur="500"/>
                                        <p:tgtEl>
                                          <p:spTgt spid="173466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34667"/>
                                        </p:tgtEl>
                                        <p:attrNameLst>
                                          <p:attrName>style.visibility</p:attrName>
                                        </p:attrNameLst>
                                      </p:cBhvr>
                                      <p:to>
                                        <p:strVal val="visible"/>
                                      </p:to>
                                    </p:set>
                                    <p:anim calcmode="lin" valueType="num">
                                      <p:cBhvr additive="base">
                                        <p:cTn id="39" dur="500" fill="hold"/>
                                        <p:tgtEl>
                                          <p:spTgt spid="1734667"/>
                                        </p:tgtEl>
                                        <p:attrNameLst>
                                          <p:attrName>ppt_x</p:attrName>
                                        </p:attrNameLst>
                                      </p:cBhvr>
                                      <p:tavLst>
                                        <p:tav tm="0">
                                          <p:val>
                                            <p:strVal val="#ppt_x"/>
                                          </p:val>
                                        </p:tav>
                                        <p:tav tm="100000">
                                          <p:val>
                                            <p:strVal val="#ppt_x"/>
                                          </p:val>
                                        </p:tav>
                                      </p:tavLst>
                                    </p:anim>
                                    <p:anim calcmode="lin" valueType="num">
                                      <p:cBhvr additive="base">
                                        <p:cTn id="40" dur="500" fill="hold"/>
                                        <p:tgtEl>
                                          <p:spTgt spid="1734667"/>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734668"/>
                                        </p:tgtEl>
                                        <p:attrNameLst>
                                          <p:attrName>style.visibility</p:attrName>
                                        </p:attrNameLst>
                                      </p:cBhvr>
                                      <p:to>
                                        <p:strVal val="visible"/>
                                      </p:to>
                                    </p:set>
                                    <p:animEffect transition="in" filter="blinds(horizontal)">
                                      <p:cBhvr>
                                        <p:cTn id="45" dur="500"/>
                                        <p:tgtEl>
                                          <p:spTgt spid="173466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34669"/>
                                        </p:tgtEl>
                                        <p:attrNameLst>
                                          <p:attrName>style.visibility</p:attrName>
                                        </p:attrNameLst>
                                      </p:cBhvr>
                                      <p:to>
                                        <p:strVal val="visible"/>
                                      </p:to>
                                    </p:set>
                                    <p:anim calcmode="lin" valueType="num">
                                      <p:cBhvr additive="base">
                                        <p:cTn id="50" dur="500" fill="hold"/>
                                        <p:tgtEl>
                                          <p:spTgt spid="1734669"/>
                                        </p:tgtEl>
                                        <p:attrNameLst>
                                          <p:attrName>ppt_x</p:attrName>
                                        </p:attrNameLst>
                                      </p:cBhvr>
                                      <p:tavLst>
                                        <p:tav tm="0">
                                          <p:val>
                                            <p:strVal val="#ppt_x"/>
                                          </p:val>
                                        </p:tav>
                                        <p:tav tm="100000">
                                          <p:val>
                                            <p:strVal val="#ppt_x"/>
                                          </p:val>
                                        </p:tav>
                                      </p:tavLst>
                                    </p:anim>
                                    <p:anim calcmode="lin" valueType="num">
                                      <p:cBhvr additive="base">
                                        <p:cTn id="51" dur="500" fill="hold"/>
                                        <p:tgtEl>
                                          <p:spTgt spid="17346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4661" grpId="0"/>
      <p:bldP spid="1734664" grpId="0"/>
      <p:bldP spid="1734667" grpId="0"/>
      <p:bldP spid="173466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3"/>
          <p:cNvGraphicFramePr>
            <a:graphicFrameLocks noChangeAspect="1"/>
          </p:cNvGraphicFramePr>
          <p:nvPr/>
        </p:nvGraphicFramePr>
        <p:xfrm>
          <a:off x="457200" y="883709"/>
          <a:ext cx="8343900" cy="4074583"/>
        </p:xfrm>
        <a:graphic>
          <a:graphicData uri="http://schemas.openxmlformats.org/presentationml/2006/ole">
            <mc:AlternateContent xmlns:mc="http://schemas.openxmlformats.org/markup-compatibility/2006">
              <mc:Choice xmlns:v="urn:schemas-microsoft-com:vml" Requires="v">
                <p:oleObj spid="_x0000_s29769" name="文档" r:id="rId3" imgW="8349500" imgH="4888976" progId="Word.Document.8">
                  <p:embed/>
                </p:oleObj>
              </mc:Choice>
              <mc:Fallback>
                <p:oleObj name="文档" r:id="rId3" imgW="8349500" imgH="488897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83709"/>
                        <a:ext cx="8343900" cy="4074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1" name="Picture 4" descr="深化讲解.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539751" y="937948"/>
            <a:ext cx="1655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3658454"/>
      </p:ext>
    </p:extLst>
  </p:cSld>
  <p:clrMapOvr>
    <a:masterClrMapping/>
  </p:clrMapOvr>
  <p:transition spd="med">
    <p:strips dir="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3"/>
          <p:cNvGraphicFramePr>
            <a:graphicFrameLocks noChangeAspect="1"/>
          </p:cNvGraphicFramePr>
          <p:nvPr/>
        </p:nvGraphicFramePr>
        <p:xfrm>
          <a:off x="457200" y="444500"/>
          <a:ext cx="8343900" cy="5111750"/>
        </p:xfrm>
        <a:graphic>
          <a:graphicData uri="http://schemas.openxmlformats.org/presentationml/2006/ole">
            <mc:AlternateContent xmlns:mc="http://schemas.openxmlformats.org/markup-compatibility/2006">
              <mc:Choice xmlns:v="urn:schemas-microsoft-com:vml" Requires="v">
                <p:oleObj spid="_x0000_s30793" name="文档" r:id="rId3" imgW="8349500" imgH="6133540" progId="Word.Document.8">
                  <p:embed/>
                </p:oleObj>
              </mc:Choice>
              <mc:Fallback>
                <p:oleObj name="文档" r:id="rId3" imgW="8349500" imgH="61335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4500"/>
                        <a:ext cx="8343900" cy="511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1617504"/>
      </p:ext>
    </p:extLst>
  </p:cSld>
  <p:clrMapOvr>
    <a:masterClrMapping/>
  </p:clrMapOvr>
  <p:transition spd="med">
    <p:circl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3"/>
          <p:cNvGraphicFramePr>
            <a:graphicFrameLocks noChangeAspect="1"/>
          </p:cNvGraphicFramePr>
          <p:nvPr/>
        </p:nvGraphicFramePr>
        <p:xfrm>
          <a:off x="323850" y="277812"/>
          <a:ext cx="1593850" cy="545042"/>
        </p:xfrm>
        <a:graphic>
          <a:graphicData uri="http://schemas.openxmlformats.org/presentationml/2006/ole">
            <mc:AlternateContent xmlns:mc="http://schemas.openxmlformats.org/markup-compatibility/2006">
              <mc:Choice xmlns:v="urn:schemas-microsoft-com:vml" Requires="v">
                <p:oleObj spid="_x0000_s31817" name="Document" r:id="rId3" imgW="8368402" imgH="5907835" progId="Word.Document.8">
                  <p:embed/>
                </p:oleObj>
              </mc:Choice>
              <mc:Fallback>
                <p:oleObj name="Document" r:id="rId3" imgW="8368402" imgH="590783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77812"/>
                        <a:ext cx="1593850" cy="5450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7107" name="Picture 4" descr="深化讲解.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468313" y="337344"/>
            <a:ext cx="1655762" cy="42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323850" y="1092606"/>
            <a:ext cx="8604250" cy="3970318"/>
          </a:xfrm>
          <a:prstGeom prst="rect">
            <a:avLst/>
          </a:prstGeom>
          <a:noFill/>
          <a:ln w="19050" cap="flat" cmpd="sng">
            <a:noFill/>
            <a:prstDash val="solid"/>
            <a:miter lim="800000"/>
            <a:headEnd/>
            <a:tailEnd/>
          </a:ln>
          <a:effectLst/>
        </p:spPr>
        <p:txBody>
          <a:bodyPr anchor="ctr">
            <a:spAutoFit/>
          </a:bodyPr>
          <a:lstStyle/>
          <a:p>
            <a:pPr indent="1827213" algn="just" eaLnBrk="0" hangingPunct="0">
              <a:defRPr/>
            </a:pPr>
            <a:r>
              <a:rPr lang="zh-CN" b="1" dirty="0">
                <a:latin typeface="黑体" pitchFamily="49" charset="-122"/>
                <a:cs typeface="Times New Roman" pitchFamily="18" charset="0"/>
              </a:rPr>
              <a:t>新中国外交的五大基本特点</a:t>
            </a:r>
            <a:endParaRPr lang="zh-CN" dirty="0"/>
          </a:p>
          <a:p>
            <a:pPr indent="457200" algn="just" eaLnBrk="0" hangingPunct="0">
              <a:defRPr/>
            </a:pPr>
            <a:r>
              <a:rPr lang="en-US" altLang="zh-CN" b="1" dirty="0">
                <a:latin typeface="Times New Roman" pitchFamily="18" charset="0"/>
                <a:cs typeface="Times New Roman" pitchFamily="18" charset="0"/>
              </a:rPr>
              <a:t>(1)</a:t>
            </a:r>
            <a:r>
              <a:rPr lang="zh-CN" altLang="en-US" b="1" dirty="0">
                <a:latin typeface="Times New Roman" pitchFamily="18" charset="0"/>
                <a:cs typeface="Times New Roman" pitchFamily="18" charset="0"/>
              </a:rPr>
              <a:t>独立自主是我国外交政策的基本立场和不变的原则。</a:t>
            </a:r>
            <a:endParaRPr lang="zh-CN" altLang="en-US" dirty="0"/>
          </a:p>
          <a:p>
            <a:pPr indent="457200" algn="just" eaLnBrk="0" hangingPunct="0">
              <a:defRPr/>
            </a:pPr>
            <a:r>
              <a:rPr lang="en-US" altLang="zh-CN"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维护我国的独立和主权，促进世界和平与发展，是我国外交政策的基本目标。</a:t>
            </a:r>
            <a:endParaRPr lang="zh-CN" altLang="en-US" dirty="0"/>
          </a:p>
          <a:p>
            <a:pPr indent="457200" algn="just" eaLnBrk="0" hangingPunct="0">
              <a:defRPr/>
            </a:pPr>
            <a:r>
              <a:rPr lang="en-US" altLang="zh-CN" b="1" dirty="0">
                <a:latin typeface="Times New Roman" pitchFamily="18" charset="0"/>
                <a:cs typeface="Times New Roman" pitchFamily="18" charset="0"/>
              </a:rPr>
              <a:t>(3)</a:t>
            </a:r>
            <a:r>
              <a:rPr lang="zh-CN" altLang="en-US" b="1" dirty="0">
                <a:latin typeface="Times New Roman" pitchFamily="18" charset="0"/>
                <a:cs typeface="Times New Roman" pitchFamily="18" charset="0"/>
              </a:rPr>
              <a:t>和平共处五项原则是我国对外关系的基本准则。互相尊重领土主权是五项原则的核心和基础；互不侵犯、互不干涉内政是各国和平共处的保证；平等互利、和平共处是五项原则的目标。</a:t>
            </a:r>
            <a:endParaRPr lang="zh-CN" altLang="en-US" dirty="0"/>
          </a:p>
          <a:p>
            <a:pPr indent="457200" algn="just" eaLnBrk="0" hangingPunct="0">
              <a:defRPr/>
            </a:pPr>
            <a:r>
              <a:rPr lang="en-US" altLang="zh-CN" b="1" dirty="0">
                <a:latin typeface="Times New Roman" pitchFamily="18" charset="0"/>
                <a:cs typeface="Times New Roman" pitchFamily="18" charset="0"/>
              </a:rPr>
              <a:t>(4)</a:t>
            </a:r>
            <a:r>
              <a:rPr lang="zh-CN" altLang="en-US" b="1" dirty="0">
                <a:latin typeface="Times New Roman" pitchFamily="18" charset="0"/>
                <a:cs typeface="Times New Roman" pitchFamily="18" charset="0"/>
              </a:rPr>
              <a:t>加强同第三世界国家的团结与合作，是我国对外关系的基本立足点。</a:t>
            </a:r>
            <a:endParaRPr lang="en-US" altLang="zh-CN" b="1" dirty="0">
              <a:latin typeface="Times New Roman" pitchFamily="18" charset="0"/>
              <a:cs typeface="Times New Roman" pitchFamily="18" charset="0"/>
            </a:endParaRPr>
          </a:p>
          <a:p>
            <a:pPr algn="just">
              <a:defRPr/>
            </a:pPr>
            <a:r>
              <a:rPr lang="en-US" altLang="zh-CN" b="1" dirty="0"/>
              <a:t>      (5)</a:t>
            </a:r>
            <a:r>
              <a:rPr lang="zh-CN" altLang="zh-CN" b="1" dirty="0"/>
              <a:t>坚持对外开放，加强国际交往，是我国的基本国策。</a:t>
            </a:r>
            <a:endParaRPr lang="zh-CN" altLang="zh-CN" dirty="0"/>
          </a:p>
          <a:p>
            <a:pPr algn="just">
              <a:defRPr/>
            </a:pPr>
            <a:endParaRPr lang="en-US" altLang="zh-CN" b="1" dirty="0"/>
          </a:p>
          <a:p>
            <a:pPr algn="just">
              <a:defRPr/>
            </a:pPr>
            <a:r>
              <a:rPr lang="en-US" altLang="zh-CN" b="1" dirty="0"/>
              <a:t>        </a:t>
            </a:r>
            <a:r>
              <a:rPr lang="zh-CN" altLang="zh-CN" b="1" dirty="0"/>
              <a:t>我国的国家性质和国家利益决定了我国奉行独立自主的和平外交政策。六十多年来，我国始终不渝地奉行独立自主的和平外交政策，这一政策既是独立自主的，又是以维护世界和平、促进共同发展为宗旨的。</a:t>
            </a:r>
            <a:endParaRPr lang="zh-CN" altLang="zh-CN" dirty="0"/>
          </a:p>
          <a:p>
            <a:pPr indent="457200" algn="just" eaLnBrk="0" hangingPunct="0">
              <a:defRPr/>
            </a:pPr>
            <a:endParaRPr lang="zh-CN" altLang="en-US" dirty="0"/>
          </a:p>
        </p:txBody>
      </p:sp>
    </p:spTree>
    <p:extLst>
      <p:ext uri="{BB962C8B-B14F-4D97-AF65-F5344CB8AC3E}">
        <p14:creationId xmlns:p14="http://schemas.microsoft.com/office/powerpoint/2010/main" val="186429117"/>
      </p:ext>
    </p:extLst>
  </p:cSld>
  <p:clrMapOvr>
    <a:masterClrMapping/>
  </p:clrMapOvr>
  <p:transition spd="med">
    <p:wheel spokes="2"/>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3"/>
          <p:cNvGraphicFramePr>
            <a:graphicFrameLocks noChangeAspect="1"/>
          </p:cNvGraphicFramePr>
          <p:nvPr/>
        </p:nvGraphicFramePr>
        <p:xfrm>
          <a:off x="457200" y="550334"/>
          <a:ext cx="8343900" cy="4995333"/>
        </p:xfrm>
        <a:graphic>
          <a:graphicData uri="http://schemas.openxmlformats.org/presentationml/2006/ole">
            <mc:AlternateContent xmlns:mc="http://schemas.openxmlformats.org/markup-compatibility/2006">
              <mc:Choice xmlns:v="urn:schemas-microsoft-com:vml" Requires="v">
                <p:oleObj spid="_x0000_s32841" name="文档" r:id="rId3" imgW="8349500" imgH="6006816" progId="Word.Document.8">
                  <p:embed/>
                </p:oleObj>
              </mc:Choice>
              <mc:Fallback>
                <p:oleObj name="文档" r:id="rId3" imgW="8349500" imgH="60068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50334"/>
                        <a:ext cx="8343900" cy="4995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915" name="Picture 4" descr="深化讲解.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481013" y="605896"/>
            <a:ext cx="16557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94748"/>
      </p:ext>
    </p:extLst>
  </p:cSld>
  <p:clrMapOvr>
    <a:masterClrMapping/>
  </p:clrMapOvr>
  <p:transition spd="med">
    <p:wipe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034"/>
          <a:stretch/>
        </p:blipFill>
        <p:spPr bwMode="auto">
          <a:xfrm>
            <a:off x="611560" y="121196"/>
            <a:ext cx="7874000" cy="32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275434"/>
            <a:ext cx="7874000" cy="267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56544"/>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3"/>
          <p:cNvGraphicFramePr>
            <a:graphicFrameLocks noChangeAspect="1"/>
          </p:cNvGraphicFramePr>
          <p:nvPr/>
        </p:nvGraphicFramePr>
        <p:xfrm>
          <a:off x="488950" y="1083469"/>
          <a:ext cx="8343900" cy="3333750"/>
        </p:xfrm>
        <a:graphic>
          <a:graphicData uri="http://schemas.openxmlformats.org/presentationml/2006/ole">
            <mc:AlternateContent xmlns:mc="http://schemas.openxmlformats.org/markup-compatibility/2006">
              <mc:Choice xmlns:v="urn:schemas-microsoft-com:vml" Requires="v">
                <p:oleObj spid="_x0000_s33865" name="文档" r:id="rId3" imgW="8349500" imgH="4000104" progId="Word.Document.8">
                  <p:embed/>
                </p:oleObj>
              </mc:Choice>
              <mc:Fallback>
                <p:oleObj name="文档" r:id="rId3" imgW="8349500" imgH="40001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1083469"/>
                        <a:ext cx="8343900" cy="333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3919627"/>
      </p:ext>
    </p:extLst>
  </p:cSld>
  <p:clrMapOvr>
    <a:masterClrMapping/>
  </p:clrMapOvr>
  <p:transition spd="med">
    <p:wheel spokes="2"/>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3"/>
          <p:cNvGraphicFramePr>
            <a:graphicFrameLocks noChangeAspect="1"/>
          </p:cNvGraphicFramePr>
          <p:nvPr/>
        </p:nvGraphicFramePr>
        <p:xfrm>
          <a:off x="457200" y="457729"/>
          <a:ext cx="8343900" cy="4995333"/>
        </p:xfrm>
        <a:graphic>
          <a:graphicData uri="http://schemas.openxmlformats.org/presentationml/2006/ole">
            <mc:AlternateContent xmlns:mc="http://schemas.openxmlformats.org/markup-compatibility/2006">
              <mc:Choice xmlns:v="urn:schemas-microsoft-com:vml" Requires="v">
                <p:oleObj spid="_x0000_s34889" name="文档" r:id="rId3" imgW="8349500" imgH="6006816" progId="Word.Document.8">
                  <p:embed/>
                </p:oleObj>
              </mc:Choice>
              <mc:Fallback>
                <p:oleObj name="文档" r:id="rId3" imgW="8349500" imgH="60068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729"/>
                        <a:ext cx="8343900" cy="4995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0179" name="Picture 4" descr="深化讲解.TIF"/>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539751" y="517261"/>
            <a:ext cx="1655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525689"/>
      </p:ext>
    </p:extLst>
  </p:cSld>
  <p:clrMapOvr>
    <a:masterClrMapping/>
  </p:clrMapOvr>
  <p:transition spd="med">
    <p:strips dir="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3"/>
          <p:cNvGraphicFramePr>
            <a:graphicFrameLocks noChangeAspect="1"/>
          </p:cNvGraphicFramePr>
          <p:nvPr/>
        </p:nvGraphicFramePr>
        <p:xfrm>
          <a:off x="488950" y="1129771"/>
          <a:ext cx="8343900" cy="3598333"/>
        </p:xfrm>
        <a:graphic>
          <a:graphicData uri="http://schemas.openxmlformats.org/presentationml/2006/ole">
            <mc:AlternateContent xmlns:mc="http://schemas.openxmlformats.org/markup-compatibility/2006">
              <mc:Choice xmlns:v="urn:schemas-microsoft-com:vml" Requires="v">
                <p:oleObj spid="_x0000_s35913" name="文档" r:id="rId3" imgW="8349500" imgH="4317275" progId="Word.Document.8">
                  <p:embed/>
                </p:oleObj>
              </mc:Choice>
              <mc:Fallback>
                <p:oleObj name="文档" r:id="rId3" imgW="8349500" imgH="431727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1129771"/>
                        <a:ext cx="8343900" cy="3598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44139610"/>
      </p:ext>
    </p:extLst>
  </p:cSld>
  <p:clrMapOvr>
    <a:masterClrMapping/>
  </p:clrMapOvr>
  <p:transition spd="med">
    <p:circl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1201316"/>
            <a:ext cx="6246440" cy="2601546"/>
          </a:xfrm>
          <a:prstGeom prst="rect">
            <a:avLst/>
          </a:prstGeom>
        </p:spPr>
        <p:txBody>
          <a:bodyPr wrap="square">
            <a:spAutoFit/>
          </a:bodyPr>
          <a:lstStyle/>
          <a:p>
            <a:pPr lvl="0">
              <a:lnSpc>
                <a:spcPct val="150000"/>
              </a:lnSpc>
            </a:pPr>
            <a:r>
              <a:rPr lang="zh-CN" altLang="zh-CN" sz="2800" b="1" dirty="0">
                <a:latin typeface="微软雅黑" panose="020B0503020204020204" pitchFamily="34" charset="-122"/>
                <a:ea typeface="微软雅黑" panose="020B0503020204020204" pitchFamily="34" charset="-122"/>
              </a:rPr>
              <a:t>马克思主义中国化的理论成果：</a:t>
            </a:r>
            <a:endParaRPr lang="zh-CN"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b="1" dirty="0">
                <a:latin typeface="微软雅黑" panose="020B0503020204020204" pitchFamily="34" charset="-122"/>
                <a:ea typeface="微软雅黑" panose="020B0503020204020204" pitchFamily="34" charset="-122"/>
              </a:rPr>
              <a:t>①</a:t>
            </a:r>
            <a:r>
              <a:rPr lang="zh-CN" altLang="zh-CN" sz="2800" b="1" dirty="0">
                <a:latin typeface="微软雅黑" panose="020B0503020204020204" pitchFamily="34" charset="-122"/>
                <a:ea typeface="微软雅黑" panose="020B0503020204020204" pitchFamily="34" charset="-122"/>
              </a:rPr>
              <a:t>毛泽东思想；</a:t>
            </a:r>
            <a:endParaRPr lang="zh-CN"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b="1" dirty="0">
                <a:latin typeface="微软雅黑" panose="020B0503020204020204" pitchFamily="34" charset="-122"/>
                <a:ea typeface="微软雅黑" panose="020B0503020204020204" pitchFamily="34" charset="-122"/>
              </a:rPr>
              <a:t>②</a:t>
            </a:r>
            <a:r>
              <a:rPr lang="zh-CN" altLang="zh-CN" sz="2800" b="1" dirty="0">
                <a:latin typeface="微软雅黑" panose="020B0503020204020204" pitchFamily="34" charset="-122"/>
                <a:ea typeface="微软雅黑" panose="020B0503020204020204" pitchFamily="34" charset="-122"/>
              </a:rPr>
              <a:t>邓小平理论；</a:t>
            </a:r>
            <a:endParaRPr lang="zh-CN"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b="1" dirty="0">
                <a:latin typeface="微软雅黑" panose="020B0503020204020204" pitchFamily="34" charset="-122"/>
                <a:ea typeface="微软雅黑" panose="020B0503020204020204" pitchFamily="34" charset="-122"/>
              </a:rPr>
              <a:t>③“</a:t>
            </a:r>
            <a:r>
              <a:rPr lang="zh-CN" altLang="zh-CN" sz="2800" b="1" dirty="0">
                <a:latin typeface="微软雅黑" panose="020B0503020204020204" pitchFamily="34" charset="-122"/>
                <a:ea typeface="微软雅黑" panose="020B0503020204020204" pitchFamily="34" charset="-122"/>
              </a:rPr>
              <a:t>三个代表</a:t>
            </a:r>
            <a:r>
              <a:rPr lang="en-US" altLang="zh-CN" sz="2800" b="1" dirty="0">
                <a:latin typeface="微软雅黑" panose="020B0503020204020204" pitchFamily="34" charset="-122"/>
                <a:ea typeface="微软雅黑" panose="020B0503020204020204" pitchFamily="34" charset="-122"/>
              </a:rPr>
              <a:t>”</a:t>
            </a:r>
            <a:r>
              <a:rPr lang="zh-CN" altLang="zh-CN" sz="2800" b="1" dirty="0">
                <a:latin typeface="微软雅黑" panose="020B0503020204020204" pitchFamily="34" charset="-122"/>
                <a:ea typeface="微软雅黑" panose="020B0503020204020204" pitchFamily="34" charset="-122"/>
              </a:rPr>
              <a:t>重要思想；</a:t>
            </a:r>
            <a:endParaRPr lang="zh-CN"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5284069"/>
      </p:ext>
    </p:extLst>
  </p:cSld>
  <p:clrMapOvr>
    <a:masterClrMapping/>
  </p:clrMapOvr>
  <p:transition spd="med">
    <p:circl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17"/>
          <p:cNvGraphicFramePr>
            <a:graphicFrameLocks noChangeAspect="1"/>
          </p:cNvGraphicFramePr>
          <p:nvPr/>
        </p:nvGraphicFramePr>
        <p:xfrm>
          <a:off x="276226" y="277813"/>
          <a:ext cx="8696325" cy="5270500"/>
        </p:xfrm>
        <a:graphic>
          <a:graphicData uri="http://schemas.openxmlformats.org/presentationml/2006/ole">
            <mc:AlternateContent xmlns:mc="http://schemas.openxmlformats.org/markup-compatibility/2006">
              <mc:Choice xmlns:v="urn:schemas-microsoft-com:vml" Requires="v">
                <p:oleObj spid="_x0000_s2141" name="Document" r:id="rId3" imgW="8715086" imgH="6322918" progId="Word.Document.8">
                  <p:embed/>
                </p:oleObj>
              </mc:Choice>
              <mc:Fallback>
                <p:oleObj name="Document" r:id="rId3" imgW="8715086" imgH="632291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6" y="277813"/>
                        <a:ext cx="8696325" cy="527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5445536"/>
      </p:ext>
    </p:extLst>
  </p:cSld>
  <p:clrMapOvr>
    <a:masterClrMapping/>
  </p:clrMapOvr>
  <p:transition spd="med">
    <p:circl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47"/>
          <p:cNvGraphicFramePr>
            <a:graphicFrameLocks noChangeAspect="1"/>
          </p:cNvGraphicFramePr>
          <p:nvPr/>
        </p:nvGraphicFramePr>
        <p:xfrm>
          <a:off x="552450" y="1029229"/>
          <a:ext cx="8255000" cy="4614333"/>
        </p:xfrm>
        <a:graphic>
          <a:graphicData uri="http://schemas.openxmlformats.org/presentationml/2006/ole">
            <mc:AlternateContent xmlns:mc="http://schemas.openxmlformats.org/markup-compatibility/2006">
              <mc:Choice xmlns:v="urn:schemas-microsoft-com:vml" Requires="v">
                <p:oleObj spid="_x0000_s3165" name="文档" r:id="rId3" imgW="8372177" imgH="5611162" progId="Word.Document.8">
                  <p:embed/>
                </p:oleObj>
              </mc:Choice>
              <mc:Fallback>
                <p:oleObj name="文档" r:id="rId3" imgW="8372177" imgH="561116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029229"/>
                        <a:ext cx="8255000" cy="4614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459" name="Picture 49" descr="E:\源文件\通用\主干整合.TIF"/>
          <p:cNvPicPr>
            <a:picLocks noChangeAspect="1" noChangeArrowheads="1"/>
          </p:cNvPicPr>
          <p:nvPr/>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65125"/>
            <a:ext cx="8066088" cy="84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633487"/>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0"/>
          <p:cNvGraphicFramePr>
            <a:graphicFrameLocks noChangeAspect="1"/>
          </p:cNvGraphicFramePr>
          <p:nvPr/>
        </p:nvGraphicFramePr>
        <p:xfrm>
          <a:off x="527050" y="517261"/>
          <a:ext cx="8293100" cy="4900083"/>
        </p:xfrm>
        <a:graphic>
          <a:graphicData uri="http://schemas.openxmlformats.org/presentationml/2006/ole">
            <mc:AlternateContent xmlns:mc="http://schemas.openxmlformats.org/markup-compatibility/2006">
              <mc:Choice xmlns:v="urn:schemas-microsoft-com:vml" Requires="v">
                <p:oleObj spid="_x0000_s4189" name="文档" r:id="rId3" imgW="8298746" imgH="5892692" progId="Word.Document.8">
                  <p:embed/>
                </p:oleObj>
              </mc:Choice>
              <mc:Fallback>
                <p:oleObj name="文档" r:id="rId3" imgW="8298746" imgH="589269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 y="517261"/>
                        <a:ext cx="8293100" cy="4900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5260529"/>
      </p:ext>
    </p:extLst>
  </p:cSld>
  <p:clrMapOvr>
    <a:masterClrMapping/>
  </p:clrMapOvr>
  <p:transition spd="med">
    <p:split orient="ver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3"/>
          <p:cNvGraphicFramePr>
            <a:graphicFrameLocks noChangeAspect="1"/>
          </p:cNvGraphicFramePr>
          <p:nvPr/>
        </p:nvGraphicFramePr>
        <p:xfrm>
          <a:off x="466726" y="39688"/>
          <a:ext cx="8296275" cy="4889500"/>
        </p:xfrm>
        <a:graphic>
          <a:graphicData uri="http://schemas.openxmlformats.org/presentationml/2006/ole">
            <mc:AlternateContent xmlns:mc="http://schemas.openxmlformats.org/markup-compatibility/2006">
              <mc:Choice xmlns:v="urn:schemas-microsoft-com:vml" Requires="v">
                <p:oleObj spid="_x0000_s5304" name="Document" r:id="rId3" imgW="8317536" imgH="5863632" progId="Word.Document.8">
                  <p:embed/>
                </p:oleObj>
              </mc:Choice>
              <mc:Fallback>
                <p:oleObj name="Document" r:id="rId3" imgW="8317536" imgH="586363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6" y="39688"/>
                        <a:ext cx="8296275" cy="488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 name="Object 3"/>
          <p:cNvGraphicFramePr>
            <a:graphicFrameLocks noChangeAspect="1"/>
          </p:cNvGraphicFramePr>
          <p:nvPr/>
        </p:nvGraphicFramePr>
        <p:xfrm>
          <a:off x="468313" y="3865563"/>
          <a:ext cx="8293100" cy="2952750"/>
        </p:xfrm>
        <a:graphic>
          <a:graphicData uri="http://schemas.openxmlformats.org/presentationml/2006/ole">
            <mc:AlternateContent xmlns:mc="http://schemas.openxmlformats.org/markup-compatibility/2006">
              <mc:Choice xmlns:v="urn:schemas-microsoft-com:vml" Requires="v">
                <p:oleObj spid="_x0000_s5305" name="Document" r:id="rId5" imgW="8314289" imgH="3537370" progId="Word.Document.8">
                  <p:embed/>
                </p:oleObj>
              </mc:Choice>
              <mc:Fallback>
                <p:oleObj name="Document" r:id="rId5" imgW="8314289" imgH="353737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865563"/>
                        <a:ext cx="8293100" cy="295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08351950"/>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nvGraphicFramePr>
        <p:xfrm>
          <a:off x="469900" y="646907"/>
          <a:ext cx="8293100" cy="4910667"/>
        </p:xfrm>
        <a:graphic>
          <a:graphicData uri="http://schemas.openxmlformats.org/presentationml/2006/ole">
            <mc:AlternateContent xmlns:mc="http://schemas.openxmlformats.org/markup-compatibility/2006">
              <mc:Choice xmlns:v="urn:schemas-microsoft-com:vml" Requires="v">
                <p:oleObj spid="_x0000_s6237" name="文档" r:id="rId3" imgW="8298746" imgH="5892692" progId="Word.Document.8">
                  <p:embed/>
                </p:oleObj>
              </mc:Choice>
              <mc:Fallback>
                <p:oleObj name="文档" r:id="rId3" imgW="8298746" imgH="589269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646907"/>
                        <a:ext cx="8293100" cy="4910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3373427"/>
      </p:ext>
    </p:extLst>
  </p:cSld>
  <p:clrMapOvr>
    <a:masterClrMapping/>
  </p:clrMapOvr>
  <p:transition spd="med">
    <p:dissolv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3"/>
          <p:cNvGraphicFramePr>
            <a:graphicFrameLocks noChangeAspect="1"/>
          </p:cNvGraphicFramePr>
          <p:nvPr/>
        </p:nvGraphicFramePr>
        <p:xfrm>
          <a:off x="469900" y="447146"/>
          <a:ext cx="8293100" cy="2889250"/>
        </p:xfrm>
        <a:graphic>
          <a:graphicData uri="http://schemas.openxmlformats.org/presentationml/2006/ole">
            <mc:AlternateContent xmlns:mc="http://schemas.openxmlformats.org/markup-compatibility/2006">
              <mc:Choice xmlns:v="urn:schemas-microsoft-com:vml" Requires="v">
                <p:oleObj spid="_x0000_s7534" name="文档" r:id="rId3" imgW="8295506" imgH="3466564" progId="Word.Document.8">
                  <p:embed/>
                </p:oleObj>
              </mc:Choice>
              <mc:Fallback>
                <p:oleObj name="文档" r:id="rId3" imgW="8295506" imgH="346656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447146"/>
                        <a:ext cx="82931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7" name="Text Box 4"/>
          <p:cNvSpPr txBox="1">
            <a:spLocks noChangeArrowheads="1"/>
          </p:cNvSpPr>
          <p:nvPr/>
        </p:nvSpPr>
        <p:spPr bwMode="auto">
          <a:xfrm>
            <a:off x="407989" y="96573"/>
            <a:ext cx="2376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400" b="1">
                <a:solidFill>
                  <a:srgbClr val="0000FF"/>
                </a:solidFill>
                <a:ea typeface="黑体" pitchFamily="49" charset="-122"/>
              </a:rPr>
              <a:t>排查纠错</a:t>
            </a:r>
          </a:p>
        </p:txBody>
      </p:sp>
      <p:sp>
        <p:nvSpPr>
          <p:cNvPr id="1846277" name="Rectangle 5"/>
          <p:cNvSpPr>
            <a:spLocks noChangeArrowheads="1"/>
          </p:cNvSpPr>
          <p:nvPr/>
        </p:nvSpPr>
        <p:spPr bwMode="auto">
          <a:xfrm>
            <a:off x="7897814" y="2196042"/>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846278" name="Object 6"/>
          <p:cNvGraphicFramePr>
            <a:graphicFrameLocks noChangeAspect="1"/>
          </p:cNvGraphicFramePr>
          <p:nvPr/>
        </p:nvGraphicFramePr>
        <p:xfrm>
          <a:off x="469900" y="2561167"/>
          <a:ext cx="8280400" cy="1195917"/>
        </p:xfrm>
        <a:graphic>
          <a:graphicData uri="http://schemas.openxmlformats.org/presentationml/2006/ole">
            <mc:AlternateContent xmlns:mc="http://schemas.openxmlformats.org/markup-compatibility/2006">
              <mc:Choice xmlns:v="urn:schemas-microsoft-com:vml" Requires="v">
                <p:oleObj spid="_x0000_s7535" name="文档" r:id="rId5" imgW="8279668" imgH="1434292" progId="Word.Document.8">
                  <p:embed/>
                </p:oleObj>
              </mc:Choice>
              <mc:Fallback>
                <p:oleObj name="文档" r:id="rId5" imgW="8279668" imgH="1434292"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00" y="2561167"/>
                        <a:ext cx="8280400" cy="11959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279" name="Rectangle 7"/>
          <p:cNvSpPr>
            <a:spLocks noChangeArrowheads="1"/>
          </p:cNvSpPr>
          <p:nvPr/>
        </p:nvSpPr>
        <p:spPr bwMode="auto">
          <a:xfrm>
            <a:off x="7885114" y="3036094"/>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26631" name="Object 3"/>
          <p:cNvGraphicFramePr>
            <a:graphicFrameLocks noChangeAspect="1"/>
          </p:cNvGraphicFramePr>
          <p:nvPr/>
        </p:nvGraphicFramePr>
        <p:xfrm>
          <a:off x="395288" y="3434292"/>
          <a:ext cx="8293100" cy="931333"/>
        </p:xfrm>
        <a:graphic>
          <a:graphicData uri="http://schemas.openxmlformats.org/presentationml/2006/ole">
            <mc:AlternateContent xmlns:mc="http://schemas.openxmlformats.org/markup-compatibility/2006">
              <mc:Choice xmlns:v="urn:schemas-microsoft-com:vml" Requires="v">
                <p:oleObj spid="_x0000_s7536" name="Document" r:id="rId7" imgW="8314289" imgH="1126654" progId="Word.Document.8">
                  <p:embed/>
                </p:oleObj>
              </mc:Choice>
              <mc:Fallback>
                <p:oleObj name="Document" r:id="rId7" imgW="8314289" imgH="112665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3434292"/>
                        <a:ext cx="8293100" cy="931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4"/>
          <p:cNvGraphicFramePr>
            <a:graphicFrameLocks noChangeAspect="1"/>
          </p:cNvGraphicFramePr>
          <p:nvPr/>
        </p:nvGraphicFramePr>
        <p:xfrm>
          <a:off x="979488" y="4259792"/>
          <a:ext cx="7810500" cy="1418167"/>
        </p:xfrm>
        <a:graphic>
          <a:graphicData uri="http://schemas.openxmlformats.org/presentationml/2006/ole">
            <mc:AlternateContent xmlns:mc="http://schemas.openxmlformats.org/markup-compatibility/2006">
              <mc:Choice xmlns:v="urn:schemas-microsoft-com:vml" Requires="v">
                <p:oleObj spid="_x0000_s7537" name="文档" r:id="rId9" imgW="7809928" imgH="1712582" progId="Word.Document.8">
                  <p:embed/>
                </p:oleObj>
              </mc:Choice>
              <mc:Fallback>
                <p:oleObj name="文档" r:id="rId9" imgW="7809928" imgH="1712582"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9488" y="4259792"/>
                        <a:ext cx="7810500" cy="1418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5"/>
          <p:cNvSpPr>
            <a:spLocks noChangeArrowheads="1"/>
          </p:cNvSpPr>
          <p:nvPr/>
        </p:nvSpPr>
        <p:spPr bwMode="auto">
          <a:xfrm>
            <a:off x="7451725" y="3937000"/>
            <a:ext cx="738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2782870448"/>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6277"/>
                                        </p:tgtEl>
                                        <p:attrNameLst>
                                          <p:attrName>style.visibility</p:attrName>
                                        </p:attrNameLst>
                                      </p:cBhvr>
                                      <p:to>
                                        <p:strVal val="visible"/>
                                      </p:to>
                                    </p:set>
                                    <p:anim calcmode="lin" valueType="num">
                                      <p:cBhvr additive="base">
                                        <p:cTn id="7" dur="500" fill="hold"/>
                                        <p:tgtEl>
                                          <p:spTgt spid="1846277"/>
                                        </p:tgtEl>
                                        <p:attrNameLst>
                                          <p:attrName>ppt_x</p:attrName>
                                        </p:attrNameLst>
                                      </p:cBhvr>
                                      <p:tavLst>
                                        <p:tav tm="0">
                                          <p:val>
                                            <p:strVal val="#ppt_x"/>
                                          </p:val>
                                        </p:tav>
                                        <p:tav tm="100000">
                                          <p:val>
                                            <p:strVal val="#ppt_x"/>
                                          </p:val>
                                        </p:tav>
                                      </p:tavLst>
                                    </p:anim>
                                    <p:anim calcmode="lin" valueType="num">
                                      <p:cBhvr additive="base">
                                        <p:cTn id="8" dur="500" fill="hold"/>
                                        <p:tgtEl>
                                          <p:spTgt spid="184627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846278"/>
                                        </p:tgtEl>
                                        <p:attrNameLst>
                                          <p:attrName>style.visibility</p:attrName>
                                        </p:attrNameLst>
                                      </p:cBhvr>
                                      <p:to>
                                        <p:strVal val="visible"/>
                                      </p:to>
                                    </p:set>
                                    <p:animEffect transition="in" filter="blinds(horizontal)">
                                      <p:cBhvr>
                                        <p:cTn id="13" dur="500"/>
                                        <p:tgtEl>
                                          <p:spTgt spid="184627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46279"/>
                                        </p:tgtEl>
                                        <p:attrNameLst>
                                          <p:attrName>style.visibility</p:attrName>
                                        </p:attrNameLst>
                                      </p:cBhvr>
                                      <p:to>
                                        <p:strVal val="visible"/>
                                      </p:to>
                                    </p:set>
                                    <p:anim calcmode="lin" valueType="num">
                                      <p:cBhvr additive="base">
                                        <p:cTn id="18" dur="500" fill="hold"/>
                                        <p:tgtEl>
                                          <p:spTgt spid="1846279"/>
                                        </p:tgtEl>
                                        <p:attrNameLst>
                                          <p:attrName>ppt_x</p:attrName>
                                        </p:attrNameLst>
                                      </p:cBhvr>
                                      <p:tavLst>
                                        <p:tav tm="0">
                                          <p:val>
                                            <p:strVal val="#ppt_x"/>
                                          </p:val>
                                        </p:tav>
                                        <p:tav tm="100000">
                                          <p:val>
                                            <p:strVal val="#ppt_x"/>
                                          </p:val>
                                        </p:tav>
                                      </p:tavLst>
                                    </p:anim>
                                    <p:anim calcmode="lin" valueType="num">
                                      <p:cBhvr additive="base">
                                        <p:cTn id="19" dur="500" fill="hold"/>
                                        <p:tgtEl>
                                          <p:spTgt spid="184627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277" grpId="0"/>
      <p:bldP spid="184627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841276"/>
            <a:ext cx="7874000" cy="348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7753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p:cNvGraphicFramePr>
            <a:graphicFrameLocks noChangeAspect="1"/>
          </p:cNvGraphicFramePr>
          <p:nvPr/>
        </p:nvGraphicFramePr>
        <p:xfrm>
          <a:off x="469900" y="582083"/>
          <a:ext cx="8293100" cy="1714500"/>
        </p:xfrm>
        <a:graphic>
          <a:graphicData uri="http://schemas.openxmlformats.org/presentationml/2006/ole">
            <mc:AlternateContent xmlns:mc="http://schemas.openxmlformats.org/markup-compatibility/2006">
              <mc:Choice xmlns:v="urn:schemas-microsoft-com:vml" Requires="v">
                <p:oleObj spid="_x0000_s8740" name="文档" r:id="rId3" imgW="8292267" imgH="2056754" progId="Word.Document.8">
                  <p:embed/>
                </p:oleObj>
              </mc:Choice>
              <mc:Fallback>
                <p:oleObj name="文档" r:id="rId3" imgW="8292267" imgH="205675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582083"/>
                        <a:ext cx="82931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300" name="Object 4"/>
          <p:cNvGraphicFramePr>
            <a:graphicFrameLocks noChangeAspect="1"/>
          </p:cNvGraphicFramePr>
          <p:nvPr/>
        </p:nvGraphicFramePr>
        <p:xfrm>
          <a:off x="879475" y="1428750"/>
          <a:ext cx="8013700" cy="1439333"/>
        </p:xfrm>
        <a:graphic>
          <a:graphicData uri="http://schemas.openxmlformats.org/presentationml/2006/ole">
            <mc:AlternateContent xmlns:mc="http://schemas.openxmlformats.org/markup-compatibility/2006">
              <mc:Choice xmlns:v="urn:schemas-microsoft-com:vml" Requires="v">
                <p:oleObj spid="_x0000_s8741" name="文档" r:id="rId5" imgW="8019422" imgH="1726622" progId="Word.Document.8">
                  <p:embed/>
                </p:oleObj>
              </mc:Choice>
              <mc:Fallback>
                <p:oleObj name="文档" r:id="rId5" imgW="8019422" imgH="1726622"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75" y="1428750"/>
                        <a:ext cx="8013700" cy="1439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301" name="Rectangle 5"/>
          <p:cNvSpPr>
            <a:spLocks noChangeArrowheads="1"/>
          </p:cNvSpPr>
          <p:nvPr/>
        </p:nvSpPr>
        <p:spPr bwMode="auto">
          <a:xfrm>
            <a:off x="7812089" y="1067594"/>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847302" name="Object 6"/>
          <p:cNvGraphicFramePr>
            <a:graphicFrameLocks noChangeAspect="1"/>
          </p:cNvGraphicFramePr>
          <p:nvPr/>
        </p:nvGraphicFramePr>
        <p:xfrm>
          <a:off x="469900" y="2222500"/>
          <a:ext cx="8293100" cy="1714500"/>
        </p:xfrm>
        <a:graphic>
          <a:graphicData uri="http://schemas.openxmlformats.org/presentationml/2006/ole">
            <mc:AlternateContent xmlns:mc="http://schemas.openxmlformats.org/markup-compatibility/2006">
              <mc:Choice xmlns:v="urn:schemas-microsoft-com:vml" Requires="v">
                <p:oleObj spid="_x0000_s8742" name="文档" r:id="rId7" imgW="8292267" imgH="2057114" progId="Word.Document.8">
                  <p:embed/>
                </p:oleObj>
              </mc:Choice>
              <mc:Fallback>
                <p:oleObj name="文档" r:id="rId7" imgW="8292267" imgH="205711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00" y="2222500"/>
                        <a:ext cx="82931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303" name="Rectangle 7"/>
          <p:cNvSpPr>
            <a:spLocks noChangeArrowheads="1"/>
          </p:cNvSpPr>
          <p:nvPr/>
        </p:nvSpPr>
        <p:spPr bwMode="auto">
          <a:xfrm>
            <a:off x="8040689" y="2256896"/>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847304" name="Object 8"/>
          <p:cNvGraphicFramePr>
            <a:graphicFrameLocks noChangeAspect="1"/>
          </p:cNvGraphicFramePr>
          <p:nvPr/>
        </p:nvGraphicFramePr>
        <p:xfrm>
          <a:off x="469900" y="2643188"/>
          <a:ext cx="8293100" cy="1714500"/>
        </p:xfrm>
        <a:graphic>
          <a:graphicData uri="http://schemas.openxmlformats.org/presentationml/2006/ole">
            <mc:AlternateContent xmlns:mc="http://schemas.openxmlformats.org/markup-compatibility/2006">
              <mc:Choice xmlns:v="urn:schemas-microsoft-com:vml" Requires="v">
                <p:oleObj spid="_x0000_s8743" name="文档" r:id="rId9" imgW="8292267" imgH="2057114" progId="Word.Document.8">
                  <p:embed/>
                </p:oleObj>
              </mc:Choice>
              <mc:Fallback>
                <p:oleObj name="文档" r:id="rId9" imgW="8292267" imgH="2057114"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900" y="2643188"/>
                        <a:ext cx="82931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305" name="Object 9"/>
          <p:cNvGraphicFramePr>
            <a:graphicFrameLocks noChangeAspect="1"/>
          </p:cNvGraphicFramePr>
          <p:nvPr/>
        </p:nvGraphicFramePr>
        <p:xfrm>
          <a:off x="879475" y="3517636"/>
          <a:ext cx="8013700" cy="1439333"/>
        </p:xfrm>
        <a:graphic>
          <a:graphicData uri="http://schemas.openxmlformats.org/presentationml/2006/ole">
            <mc:AlternateContent xmlns:mc="http://schemas.openxmlformats.org/markup-compatibility/2006">
              <mc:Choice xmlns:v="urn:schemas-microsoft-com:vml" Requires="v">
                <p:oleObj spid="_x0000_s8744" name="文档" r:id="rId11" imgW="8019422" imgH="1726982" progId="Word.Document.8">
                  <p:embed/>
                </p:oleObj>
              </mc:Choice>
              <mc:Fallback>
                <p:oleObj name="文档" r:id="rId11" imgW="8019422" imgH="1726982"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475" y="3517636"/>
                        <a:ext cx="8013700" cy="1439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306" name="Rectangle 10"/>
          <p:cNvSpPr>
            <a:spLocks noChangeArrowheads="1"/>
          </p:cNvSpPr>
          <p:nvPr/>
        </p:nvSpPr>
        <p:spPr bwMode="auto">
          <a:xfrm>
            <a:off x="8081964" y="3135313"/>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graphicFrame>
        <p:nvGraphicFramePr>
          <p:cNvPr id="1847307" name="Object 11"/>
          <p:cNvGraphicFramePr>
            <a:graphicFrameLocks noChangeAspect="1"/>
          </p:cNvGraphicFramePr>
          <p:nvPr/>
        </p:nvGraphicFramePr>
        <p:xfrm>
          <a:off x="469900" y="4298157"/>
          <a:ext cx="8293100" cy="1714500"/>
        </p:xfrm>
        <a:graphic>
          <a:graphicData uri="http://schemas.openxmlformats.org/presentationml/2006/ole">
            <mc:AlternateContent xmlns:mc="http://schemas.openxmlformats.org/markup-compatibility/2006">
              <mc:Choice xmlns:v="urn:schemas-microsoft-com:vml" Requires="v">
                <p:oleObj spid="_x0000_s8745" name="文档" r:id="rId13" imgW="8292267" imgH="2057114" progId="Word.Document.8">
                  <p:embed/>
                </p:oleObj>
              </mc:Choice>
              <mc:Fallback>
                <p:oleObj name="文档" r:id="rId13" imgW="8292267" imgH="2057114" progId="Word.Documen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900" y="4298157"/>
                        <a:ext cx="82931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308" name="Rectangle 12"/>
          <p:cNvSpPr>
            <a:spLocks noChangeArrowheads="1"/>
          </p:cNvSpPr>
          <p:nvPr/>
        </p:nvSpPr>
        <p:spPr bwMode="auto">
          <a:xfrm>
            <a:off x="7926389" y="5180542"/>
            <a:ext cx="738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r>
              <a:rPr lang="en-US" altLang="zh-CN" sz="2400" b="1">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2923866401"/>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7301"/>
                                        </p:tgtEl>
                                        <p:attrNameLst>
                                          <p:attrName>style.visibility</p:attrName>
                                        </p:attrNameLst>
                                      </p:cBhvr>
                                      <p:to>
                                        <p:strVal val="visible"/>
                                      </p:to>
                                    </p:set>
                                    <p:anim calcmode="lin" valueType="num">
                                      <p:cBhvr additive="base">
                                        <p:cTn id="7" dur="500" fill="hold"/>
                                        <p:tgtEl>
                                          <p:spTgt spid="1847301"/>
                                        </p:tgtEl>
                                        <p:attrNameLst>
                                          <p:attrName>ppt_x</p:attrName>
                                        </p:attrNameLst>
                                      </p:cBhvr>
                                      <p:tavLst>
                                        <p:tav tm="0">
                                          <p:val>
                                            <p:strVal val="#ppt_x"/>
                                          </p:val>
                                        </p:tav>
                                        <p:tav tm="100000">
                                          <p:val>
                                            <p:strVal val="#ppt_x"/>
                                          </p:val>
                                        </p:tav>
                                      </p:tavLst>
                                    </p:anim>
                                    <p:anim calcmode="lin" valueType="num">
                                      <p:cBhvr additive="base">
                                        <p:cTn id="8" dur="500" fill="hold"/>
                                        <p:tgtEl>
                                          <p:spTgt spid="18473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847300"/>
                                        </p:tgtEl>
                                        <p:attrNameLst>
                                          <p:attrName>style.visibility</p:attrName>
                                        </p:attrNameLst>
                                      </p:cBhvr>
                                      <p:to>
                                        <p:strVal val="visible"/>
                                      </p:to>
                                    </p:set>
                                    <p:animEffect transition="in" filter="blinds(horizontal)">
                                      <p:cBhvr>
                                        <p:cTn id="13" dur="500"/>
                                        <p:tgtEl>
                                          <p:spTgt spid="18473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847302"/>
                                        </p:tgtEl>
                                        <p:attrNameLst>
                                          <p:attrName>style.visibility</p:attrName>
                                        </p:attrNameLst>
                                      </p:cBhvr>
                                      <p:to>
                                        <p:strVal val="visible"/>
                                      </p:to>
                                    </p:set>
                                    <p:animEffect transition="in" filter="blinds(horizontal)">
                                      <p:cBhvr>
                                        <p:cTn id="18" dur="500"/>
                                        <p:tgtEl>
                                          <p:spTgt spid="184730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7303"/>
                                        </p:tgtEl>
                                        <p:attrNameLst>
                                          <p:attrName>style.visibility</p:attrName>
                                        </p:attrNameLst>
                                      </p:cBhvr>
                                      <p:to>
                                        <p:strVal val="visible"/>
                                      </p:to>
                                    </p:set>
                                    <p:anim calcmode="lin" valueType="num">
                                      <p:cBhvr additive="base">
                                        <p:cTn id="23" dur="500" fill="hold"/>
                                        <p:tgtEl>
                                          <p:spTgt spid="1847303"/>
                                        </p:tgtEl>
                                        <p:attrNameLst>
                                          <p:attrName>ppt_x</p:attrName>
                                        </p:attrNameLst>
                                      </p:cBhvr>
                                      <p:tavLst>
                                        <p:tav tm="0">
                                          <p:val>
                                            <p:strVal val="#ppt_x"/>
                                          </p:val>
                                        </p:tav>
                                        <p:tav tm="100000">
                                          <p:val>
                                            <p:strVal val="#ppt_x"/>
                                          </p:val>
                                        </p:tav>
                                      </p:tavLst>
                                    </p:anim>
                                    <p:anim calcmode="lin" valueType="num">
                                      <p:cBhvr additive="base">
                                        <p:cTn id="24" dur="500" fill="hold"/>
                                        <p:tgtEl>
                                          <p:spTgt spid="184730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847304"/>
                                        </p:tgtEl>
                                        <p:attrNameLst>
                                          <p:attrName>style.visibility</p:attrName>
                                        </p:attrNameLst>
                                      </p:cBhvr>
                                      <p:to>
                                        <p:strVal val="visible"/>
                                      </p:to>
                                    </p:set>
                                    <p:animEffect transition="in" filter="blinds(horizontal)">
                                      <p:cBhvr>
                                        <p:cTn id="29" dur="500"/>
                                        <p:tgtEl>
                                          <p:spTgt spid="184730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47306"/>
                                        </p:tgtEl>
                                        <p:attrNameLst>
                                          <p:attrName>style.visibility</p:attrName>
                                        </p:attrNameLst>
                                      </p:cBhvr>
                                      <p:to>
                                        <p:strVal val="visible"/>
                                      </p:to>
                                    </p:set>
                                    <p:anim calcmode="lin" valueType="num">
                                      <p:cBhvr additive="base">
                                        <p:cTn id="34" dur="500" fill="hold"/>
                                        <p:tgtEl>
                                          <p:spTgt spid="1847306"/>
                                        </p:tgtEl>
                                        <p:attrNameLst>
                                          <p:attrName>ppt_x</p:attrName>
                                        </p:attrNameLst>
                                      </p:cBhvr>
                                      <p:tavLst>
                                        <p:tav tm="0">
                                          <p:val>
                                            <p:strVal val="#ppt_x"/>
                                          </p:val>
                                        </p:tav>
                                        <p:tav tm="100000">
                                          <p:val>
                                            <p:strVal val="#ppt_x"/>
                                          </p:val>
                                        </p:tav>
                                      </p:tavLst>
                                    </p:anim>
                                    <p:anim calcmode="lin" valueType="num">
                                      <p:cBhvr additive="base">
                                        <p:cTn id="35" dur="500" fill="hold"/>
                                        <p:tgtEl>
                                          <p:spTgt spid="1847306"/>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847305"/>
                                        </p:tgtEl>
                                        <p:attrNameLst>
                                          <p:attrName>style.visibility</p:attrName>
                                        </p:attrNameLst>
                                      </p:cBhvr>
                                      <p:to>
                                        <p:strVal val="visible"/>
                                      </p:to>
                                    </p:set>
                                    <p:animEffect transition="in" filter="blinds(horizontal)">
                                      <p:cBhvr>
                                        <p:cTn id="40" dur="500"/>
                                        <p:tgtEl>
                                          <p:spTgt spid="184730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847307"/>
                                        </p:tgtEl>
                                        <p:attrNameLst>
                                          <p:attrName>style.visibility</p:attrName>
                                        </p:attrNameLst>
                                      </p:cBhvr>
                                      <p:to>
                                        <p:strVal val="visible"/>
                                      </p:to>
                                    </p:set>
                                    <p:animEffect transition="in" filter="blinds(horizontal)">
                                      <p:cBhvr>
                                        <p:cTn id="45" dur="500"/>
                                        <p:tgtEl>
                                          <p:spTgt spid="184730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847308"/>
                                        </p:tgtEl>
                                        <p:attrNameLst>
                                          <p:attrName>style.visibility</p:attrName>
                                        </p:attrNameLst>
                                      </p:cBhvr>
                                      <p:to>
                                        <p:strVal val="visible"/>
                                      </p:to>
                                    </p:set>
                                    <p:anim calcmode="lin" valueType="num">
                                      <p:cBhvr additive="base">
                                        <p:cTn id="50" dur="500" fill="hold"/>
                                        <p:tgtEl>
                                          <p:spTgt spid="1847308"/>
                                        </p:tgtEl>
                                        <p:attrNameLst>
                                          <p:attrName>ppt_x</p:attrName>
                                        </p:attrNameLst>
                                      </p:cBhvr>
                                      <p:tavLst>
                                        <p:tav tm="0">
                                          <p:val>
                                            <p:strVal val="#ppt_x"/>
                                          </p:val>
                                        </p:tav>
                                        <p:tav tm="100000">
                                          <p:val>
                                            <p:strVal val="#ppt_x"/>
                                          </p:val>
                                        </p:tav>
                                      </p:tavLst>
                                    </p:anim>
                                    <p:anim calcmode="lin" valueType="num">
                                      <p:cBhvr additive="base">
                                        <p:cTn id="51" dur="500" fill="hold"/>
                                        <p:tgtEl>
                                          <p:spTgt spid="1847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301" grpId="0"/>
      <p:bldP spid="1847303" grpId="0"/>
      <p:bldP spid="1847306" grpId="0"/>
      <p:bldP spid="184730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1600" y="637254"/>
            <a:ext cx="5038328" cy="482079"/>
          </a:xfrm>
        </p:spPr>
        <p:txBody>
          <a:bodyPr>
            <a:normAutofit fontScale="90000"/>
          </a:bodyPr>
          <a:lstStyle/>
          <a:p>
            <a:r>
              <a:rPr lang="zh-CN" altLang="en-US" dirty="0" smtClean="0"/>
              <a:t>什么生产关系？</a:t>
            </a:r>
            <a:endParaRPr lang="zh-CN" altLang="en-US" dirty="0"/>
          </a:p>
        </p:txBody>
      </p:sp>
      <p:sp>
        <p:nvSpPr>
          <p:cNvPr id="3" name="副标题 2"/>
          <p:cNvSpPr>
            <a:spLocks noGrp="1"/>
          </p:cNvSpPr>
          <p:nvPr>
            <p:ph type="subTitle" idx="1"/>
          </p:nvPr>
        </p:nvSpPr>
        <p:spPr>
          <a:xfrm>
            <a:off x="1331640" y="2257433"/>
            <a:ext cx="6400800" cy="1460500"/>
          </a:xfrm>
        </p:spPr>
        <p:txBody>
          <a:bodyPr>
            <a:normAutofit fontScale="92500" lnSpcReduction="20000"/>
          </a:bodyPr>
          <a:lstStyle/>
          <a:p>
            <a:pPr algn="l"/>
            <a:r>
              <a:rPr lang="zh-CN" altLang="en-US" dirty="0" smtClean="0">
                <a:solidFill>
                  <a:srgbClr val="FF0000"/>
                </a:solidFill>
                <a:latin typeface="微软雅黑" pitchFamily="34" charset="-122"/>
                <a:ea typeface="微软雅黑" pitchFamily="34" charset="-122"/>
              </a:rPr>
              <a:t>生产资料的所有制</a:t>
            </a:r>
            <a:endParaRPr lang="en-US" altLang="zh-CN" dirty="0" smtClean="0">
              <a:solidFill>
                <a:srgbClr val="FF0000"/>
              </a:solidFill>
              <a:latin typeface="微软雅黑" pitchFamily="34" charset="-122"/>
              <a:ea typeface="微软雅黑" pitchFamily="34" charset="-122"/>
            </a:endParaRPr>
          </a:p>
          <a:p>
            <a:pPr algn="l"/>
            <a:r>
              <a:rPr lang="zh-CN" altLang="en-US" dirty="0" smtClean="0">
                <a:solidFill>
                  <a:srgbClr val="FF0000"/>
                </a:solidFill>
                <a:latin typeface="微软雅黑" pitchFamily="34" charset="-122"/>
                <a:ea typeface="微软雅黑" pitchFamily="34" charset="-122"/>
              </a:rPr>
              <a:t>人与人的关系</a:t>
            </a:r>
            <a:endParaRPr lang="en-US" altLang="zh-CN" dirty="0" smtClean="0">
              <a:solidFill>
                <a:srgbClr val="FF0000"/>
              </a:solidFill>
              <a:latin typeface="微软雅黑" pitchFamily="34" charset="-122"/>
              <a:ea typeface="微软雅黑" pitchFamily="34" charset="-122"/>
            </a:endParaRPr>
          </a:p>
          <a:p>
            <a:pPr algn="l"/>
            <a:r>
              <a:rPr lang="zh-CN" altLang="en-US" dirty="0" smtClean="0">
                <a:solidFill>
                  <a:srgbClr val="FF0000"/>
                </a:solidFill>
                <a:latin typeface="微软雅黑" pitchFamily="34" charset="-122"/>
                <a:ea typeface="微软雅黑" pitchFamily="34" charset="-122"/>
              </a:rPr>
              <a:t>产品分配</a:t>
            </a:r>
            <a:endParaRPr lang="zh-CN" altLang="en-US"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06405369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3610744" cy="408388"/>
          </a:xfrm>
        </p:spPr>
        <p:txBody>
          <a:bodyPr>
            <a:noAutofit/>
          </a:bodyPr>
          <a:lstStyle/>
          <a:p>
            <a:r>
              <a:rPr lang="zh-CN" altLang="en-US" sz="3200" dirty="0" smtClean="0"/>
              <a:t>建国之前</a:t>
            </a:r>
            <a:endParaRPr lang="zh-CN" altLang="en-US" sz="3200" dirty="0"/>
          </a:p>
        </p:txBody>
      </p:sp>
      <p:sp>
        <p:nvSpPr>
          <p:cNvPr id="3" name="内容占位符 2"/>
          <p:cNvSpPr>
            <a:spLocks noGrp="1"/>
          </p:cNvSpPr>
          <p:nvPr>
            <p:ph idx="1"/>
          </p:nvPr>
        </p:nvSpPr>
        <p:spPr>
          <a:xfrm>
            <a:off x="3059832" y="1297327"/>
            <a:ext cx="4402832" cy="1523999"/>
          </a:xfrm>
        </p:spPr>
        <p:txBody>
          <a:bodyPr>
            <a:normAutofit fontScale="92500" lnSpcReduction="10000"/>
          </a:bodyPr>
          <a:lstStyle/>
          <a:p>
            <a:r>
              <a:rPr lang="zh-CN" altLang="en-US" dirty="0" smtClean="0"/>
              <a:t>地主土地所有制</a:t>
            </a:r>
            <a:endParaRPr lang="en-US" altLang="zh-CN" dirty="0" smtClean="0"/>
          </a:p>
          <a:p>
            <a:r>
              <a:rPr lang="zh-CN" altLang="en-US" dirty="0" smtClean="0"/>
              <a:t>农民土地所有制</a:t>
            </a:r>
            <a:endParaRPr lang="en-US" altLang="zh-CN" dirty="0" smtClean="0"/>
          </a:p>
          <a:p>
            <a:r>
              <a:rPr lang="zh-CN" altLang="en-US" dirty="0" smtClean="0"/>
              <a:t>个体私营</a:t>
            </a:r>
            <a:endParaRPr lang="en-US" altLang="zh-CN" dirty="0" smtClean="0"/>
          </a:p>
        </p:txBody>
      </p:sp>
      <p:sp>
        <p:nvSpPr>
          <p:cNvPr id="4" name="矩形 3"/>
          <p:cNvSpPr/>
          <p:nvPr/>
        </p:nvSpPr>
        <p:spPr>
          <a:xfrm>
            <a:off x="3059832" y="3097527"/>
            <a:ext cx="4104456" cy="2357568"/>
          </a:xfrm>
          <a:prstGeom prst="rect">
            <a:avLst/>
          </a:prstGeom>
        </p:spPr>
        <p:txBody>
          <a:bodyPr wrap="square">
            <a:spAutoFit/>
          </a:bodyPr>
          <a:lstStyle/>
          <a:p>
            <a:pPr marL="342900" lvl="0" indent="-342900">
              <a:spcBef>
                <a:spcPct val="20000"/>
              </a:spcBef>
              <a:buFont typeface="Arial" pitchFamily="34" charset="0"/>
              <a:buChar char="•"/>
            </a:pPr>
            <a:r>
              <a:rPr lang="zh-CN" altLang="en-US" sz="3200" dirty="0" smtClean="0">
                <a:solidFill>
                  <a:prstClr val="black"/>
                </a:solidFill>
              </a:rPr>
              <a:t>帝国主义在华企业</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官僚资本</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民族资本</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个体私营企业</a:t>
            </a:r>
            <a:endParaRPr lang="zh-CN" altLang="en-US" sz="3200" dirty="0">
              <a:solidFill>
                <a:prstClr val="black"/>
              </a:solidFill>
            </a:endParaRPr>
          </a:p>
        </p:txBody>
      </p:sp>
      <p:sp>
        <p:nvSpPr>
          <p:cNvPr id="5" name="左大括号 4"/>
          <p:cNvSpPr/>
          <p:nvPr/>
        </p:nvSpPr>
        <p:spPr>
          <a:xfrm>
            <a:off x="2771800" y="1417340"/>
            <a:ext cx="216024" cy="1140127"/>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8" name="左大括号 7"/>
          <p:cNvSpPr/>
          <p:nvPr/>
        </p:nvSpPr>
        <p:spPr>
          <a:xfrm>
            <a:off x="2699792" y="3277547"/>
            <a:ext cx="216024" cy="1560173"/>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9" name="TextBox 8"/>
          <p:cNvSpPr txBox="1"/>
          <p:nvPr/>
        </p:nvSpPr>
        <p:spPr>
          <a:xfrm>
            <a:off x="1187624" y="1657367"/>
            <a:ext cx="1210588" cy="707886"/>
          </a:xfrm>
          <a:prstGeom prst="rect">
            <a:avLst/>
          </a:prstGeom>
          <a:noFill/>
        </p:spPr>
        <p:txBody>
          <a:bodyPr wrap="none" rtlCol="0">
            <a:spAutoFit/>
          </a:bodyPr>
          <a:lstStyle/>
          <a:p>
            <a:r>
              <a:rPr lang="zh-CN" altLang="en-US" sz="4000" dirty="0" smtClean="0"/>
              <a:t>农村</a:t>
            </a:r>
            <a:endParaRPr lang="zh-CN" altLang="en-US" sz="4000" dirty="0"/>
          </a:p>
        </p:txBody>
      </p:sp>
      <p:sp>
        <p:nvSpPr>
          <p:cNvPr id="10" name="TextBox 9"/>
          <p:cNvSpPr txBox="1"/>
          <p:nvPr/>
        </p:nvSpPr>
        <p:spPr>
          <a:xfrm>
            <a:off x="1187624" y="3697593"/>
            <a:ext cx="1210588" cy="707886"/>
          </a:xfrm>
          <a:prstGeom prst="rect">
            <a:avLst/>
          </a:prstGeom>
          <a:noFill/>
        </p:spPr>
        <p:txBody>
          <a:bodyPr wrap="none" rtlCol="0">
            <a:spAutoFit/>
          </a:bodyPr>
          <a:lstStyle/>
          <a:p>
            <a:r>
              <a:rPr lang="zh-CN" altLang="en-US" sz="4000" dirty="0" smtClean="0"/>
              <a:t>城市</a:t>
            </a:r>
            <a:endParaRPr lang="zh-CN" altLang="en-US" sz="4000" dirty="0"/>
          </a:p>
        </p:txBody>
      </p:sp>
    </p:spTree>
    <p:extLst>
      <p:ext uri="{BB962C8B-B14F-4D97-AF65-F5344CB8AC3E}">
        <p14:creationId xmlns:p14="http://schemas.microsoft.com/office/powerpoint/2010/main" val="3591663234"/>
      </p:ext>
    </p:extLst>
  </p:cSld>
  <p:clrMapOvr>
    <a:masterClrMapping/>
  </p:clrMapOvr>
  <p:transition spd="med">
    <p:wheel spokes="1"/>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17207"/>
            <a:ext cx="8229600" cy="952500"/>
          </a:xfrm>
        </p:spPr>
        <p:txBody>
          <a:bodyPr>
            <a:normAutofit/>
          </a:bodyPr>
          <a:lstStyle/>
          <a:p>
            <a:r>
              <a:rPr lang="en-US" altLang="zh-CN" dirty="0" smtClean="0"/>
              <a:t>1949-1953</a:t>
            </a:r>
            <a:endParaRPr lang="zh-CN" altLang="en-US" dirty="0"/>
          </a:p>
        </p:txBody>
      </p:sp>
      <p:sp>
        <p:nvSpPr>
          <p:cNvPr id="3" name="内容占位符 2"/>
          <p:cNvSpPr>
            <a:spLocks noGrp="1"/>
          </p:cNvSpPr>
          <p:nvPr>
            <p:ph idx="1"/>
          </p:nvPr>
        </p:nvSpPr>
        <p:spPr>
          <a:xfrm>
            <a:off x="3131840" y="1357334"/>
            <a:ext cx="5410944" cy="923933"/>
          </a:xfrm>
        </p:spPr>
        <p:txBody>
          <a:bodyPr>
            <a:normAutofit fontScale="92500" lnSpcReduction="20000"/>
          </a:bodyPr>
          <a:lstStyle/>
          <a:p>
            <a:r>
              <a:rPr lang="zh-CN" altLang="en-US" dirty="0" smtClean="0"/>
              <a:t>农民土地所有制</a:t>
            </a:r>
            <a:endParaRPr lang="en-US" altLang="zh-CN" dirty="0" smtClean="0"/>
          </a:p>
          <a:p>
            <a:r>
              <a:rPr lang="zh-CN" altLang="en-US" dirty="0" smtClean="0"/>
              <a:t>个体经营</a:t>
            </a:r>
            <a:endParaRPr lang="en-US" altLang="zh-CN" dirty="0" smtClean="0"/>
          </a:p>
          <a:p>
            <a:endParaRPr lang="zh-CN" altLang="en-US" dirty="0"/>
          </a:p>
        </p:txBody>
      </p:sp>
      <p:sp>
        <p:nvSpPr>
          <p:cNvPr id="4" name="矩形 3"/>
          <p:cNvSpPr/>
          <p:nvPr/>
        </p:nvSpPr>
        <p:spPr>
          <a:xfrm>
            <a:off x="3131841" y="2917507"/>
            <a:ext cx="4338067" cy="1766637"/>
          </a:xfrm>
          <a:prstGeom prst="rect">
            <a:avLst/>
          </a:prstGeom>
        </p:spPr>
        <p:txBody>
          <a:bodyPr wrap="square">
            <a:spAutoFit/>
          </a:bodyPr>
          <a:lstStyle/>
          <a:p>
            <a:pPr marL="342900" lvl="0" indent="-342900">
              <a:spcBef>
                <a:spcPct val="20000"/>
              </a:spcBef>
              <a:buFont typeface="Arial" pitchFamily="34" charset="0"/>
              <a:buChar char="•"/>
            </a:pPr>
            <a:r>
              <a:rPr lang="zh-CN" altLang="en-US" sz="3200" dirty="0" smtClean="0">
                <a:solidFill>
                  <a:prstClr val="black"/>
                </a:solidFill>
              </a:rPr>
              <a:t>全民所有制</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民族资本</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个体经济</a:t>
            </a:r>
          </a:p>
        </p:txBody>
      </p:sp>
      <p:sp>
        <p:nvSpPr>
          <p:cNvPr id="9" name="左大括号 8"/>
          <p:cNvSpPr/>
          <p:nvPr/>
        </p:nvSpPr>
        <p:spPr>
          <a:xfrm>
            <a:off x="2771800" y="1417340"/>
            <a:ext cx="216024" cy="780087"/>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10" name="左大括号 9"/>
          <p:cNvSpPr/>
          <p:nvPr/>
        </p:nvSpPr>
        <p:spPr>
          <a:xfrm>
            <a:off x="2843808" y="3097527"/>
            <a:ext cx="144016" cy="1080120"/>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11" name="TextBox 10"/>
          <p:cNvSpPr txBox="1"/>
          <p:nvPr/>
        </p:nvSpPr>
        <p:spPr>
          <a:xfrm>
            <a:off x="1403648" y="1537353"/>
            <a:ext cx="1210588" cy="707886"/>
          </a:xfrm>
          <a:prstGeom prst="rect">
            <a:avLst/>
          </a:prstGeom>
          <a:noFill/>
        </p:spPr>
        <p:txBody>
          <a:bodyPr wrap="none" rtlCol="0">
            <a:spAutoFit/>
          </a:bodyPr>
          <a:lstStyle/>
          <a:p>
            <a:r>
              <a:rPr lang="zh-CN" altLang="en-US" sz="4000" dirty="0" smtClean="0"/>
              <a:t>农村</a:t>
            </a:r>
            <a:endParaRPr lang="zh-CN" altLang="en-US" sz="4000" dirty="0"/>
          </a:p>
        </p:txBody>
      </p:sp>
      <p:sp>
        <p:nvSpPr>
          <p:cNvPr id="12" name="TextBox 11"/>
          <p:cNvSpPr txBox="1"/>
          <p:nvPr/>
        </p:nvSpPr>
        <p:spPr>
          <a:xfrm>
            <a:off x="1475656" y="3337553"/>
            <a:ext cx="1210588" cy="707886"/>
          </a:xfrm>
          <a:prstGeom prst="rect">
            <a:avLst/>
          </a:prstGeom>
          <a:noFill/>
        </p:spPr>
        <p:txBody>
          <a:bodyPr wrap="none" rtlCol="0">
            <a:spAutoFit/>
          </a:bodyPr>
          <a:lstStyle/>
          <a:p>
            <a:r>
              <a:rPr lang="zh-CN" altLang="en-US" sz="4000" dirty="0" smtClean="0"/>
              <a:t>城市</a:t>
            </a:r>
            <a:endParaRPr lang="zh-CN" altLang="en-US" sz="4000" dirty="0"/>
          </a:p>
        </p:txBody>
      </p:sp>
    </p:spTree>
    <p:extLst>
      <p:ext uri="{BB962C8B-B14F-4D97-AF65-F5344CB8AC3E}">
        <p14:creationId xmlns:p14="http://schemas.microsoft.com/office/powerpoint/2010/main" val="1099971355"/>
      </p:ext>
    </p:extLst>
  </p:cSld>
  <p:clrMapOvr>
    <a:masterClrMapping/>
  </p:clrMapOvr>
  <p:transition spd="med">
    <p:split orient="ver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1953-1956</a:t>
            </a:r>
            <a:endParaRPr lang="zh-CN" altLang="en-US" dirty="0"/>
          </a:p>
        </p:txBody>
      </p:sp>
      <p:sp>
        <p:nvSpPr>
          <p:cNvPr id="3" name="内容占位符 2"/>
          <p:cNvSpPr>
            <a:spLocks noGrp="1"/>
          </p:cNvSpPr>
          <p:nvPr>
            <p:ph idx="1"/>
          </p:nvPr>
        </p:nvSpPr>
        <p:spPr>
          <a:xfrm>
            <a:off x="3059832" y="1333500"/>
            <a:ext cx="4258816" cy="1283973"/>
          </a:xfrm>
        </p:spPr>
        <p:txBody>
          <a:bodyPr/>
          <a:lstStyle/>
          <a:p>
            <a:r>
              <a:rPr lang="zh-CN" altLang="en-US" dirty="0" smtClean="0"/>
              <a:t>农业生产合作社</a:t>
            </a:r>
            <a:endParaRPr lang="en-US" altLang="zh-CN" dirty="0" smtClean="0"/>
          </a:p>
          <a:p>
            <a:r>
              <a:rPr lang="zh-CN" altLang="en-US" dirty="0" smtClean="0"/>
              <a:t>手工合作社</a:t>
            </a:r>
            <a:endParaRPr lang="en-US" altLang="zh-CN" dirty="0" smtClean="0"/>
          </a:p>
        </p:txBody>
      </p:sp>
      <p:sp>
        <p:nvSpPr>
          <p:cNvPr id="4" name="矩形 3"/>
          <p:cNvSpPr/>
          <p:nvPr/>
        </p:nvSpPr>
        <p:spPr>
          <a:xfrm>
            <a:off x="2987824" y="3097527"/>
            <a:ext cx="4464496" cy="1175706"/>
          </a:xfrm>
          <a:prstGeom prst="rect">
            <a:avLst/>
          </a:prstGeom>
        </p:spPr>
        <p:txBody>
          <a:bodyPr wrap="square">
            <a:spAutoFit/>
          </a:bodyPr>
          <a:lstStyle/>
          <a:p>
            <a:pPr marL="342900" lvl="0" indent="-342900">
              <a:spcBef>
                <a:spcPct val="20000"/>
              </a:spcBef>
              <a:buFont typeface="Arial" pitchFamily="34" charset="0"/>
              <a:buChar char="•"/>
            </a:pPr>
            <a:r>
              <a:rPr lang="zh-CN" altLang="en-US" sz="3200" dirty="0" smtClean="0">
                <a:solidFill>
                  <a:prstClr val="black"/>
                </a:solidFill>
              </a:rPr>
              <a:t>国营经济</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手工业生产合作社</a:t>
            </a:r>
            <a:endParaRPr lang="zh-CN" altLang="en-US" sz="3200" dirty="0">
              <a:solidFill>
                <a:prstClr val="black"/>
              </a:solidFill>
            </a:endParaRPr>
          </a:p>
        </p:txBody>
      </p:sp>
      <p:sp>
        <p:nvSpPr>
          <p:cNvPr id="5" name="左大括号 4"/>
          <p:cNvSpPr/>
          <p:nvPr/>
        </p:nvSpPr>
        <p:spPr>
          <a:xfrm>
            <a:off x="2771800" y="1417340"/>
            <a:ext cx="216024" cy="780087"/>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6" name="左大括号 5"/>
          <p:cNvSpPr/>
          <p:nvPr/>
        </p:nvSpPr>
        <p:spPr>
          <a:xfrm>
            <a:off x="2699792" y="3217540"/>
            <a:ext cx="144016" cy="720080"/>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7" name="TextBox 6"/>
          <p:cNvSpPr txBox="1"/>
          <p:nvPr/>
        </p:nvSpPr>
        <p:spPr>
          <a:xfrm>
            <a:off x="1403648" y="1537353"/>
            <a:ext cx="1210588" cy="707886"/>
          </a:xfrm>
          <a:prstGeom prst="rect">
            <a:avLst/>
          </a:prstGeom>
          <a:noFill/>
        </p:spPr>
        <p:txBody>
          <a:bodyPr wrap="none" rtlCol="0">
            <a:spAutoFit/>
          </a:bodyPr>
          <a:lstStyle/>
          <a:p>
            <a:r>
              <a:rPr lang="zh-CN" altLang="en-US" sz="4000" dirty="0" smtClean="0"/>
              <a:t>农村</a:t>
            </a:r>
            <a:endParaRPr lang="zh-CN" altLang="en-US" sz="4000" dirty="0"/>
          </a:p>
        </p:txBody>
      </p:sp>
      <p:sp>
        <p:nvSpPr>
          <p:cNvPr id="8" name="TextBox 7"/>
          <p:cNvSpPr txBox="1"/>
          <p:nvPr/>
        </p:nvSpPr>
        <p:spPr>
          <a:xfrm>
            <a:off x="1403648" y="3217540"/>
            <a:ext cx="1210588" cy="707886"/>
          </a:xfrm>
          <a:prstGeom prst="rect">
            <a:avLst/>
          </a:prstGeom>
          <a:noFill/>
        </p:spPr>
        <p:txBody>
          <a:bodyPr wrap="none" rtlCol="0">
            <a:spAutoFit/>
          </a:bodyPr>
          <a:lstStyle/>
          <a:p>
            <a:r>
              <a:rPr lang="zh-CN" altLang="en-US" sz="4000" dirty="0" smtClean="0"/>
              <a:t>城市</a:t>
            </a:r>
            <a:endParaRPr lang="zh-CN" altLang="en-US" sz="4000" dirty="0"/>
          </a:p>
        </p:txBody>
      </p:sp>
    </p:spTree>
    <p:extLst>
      <p:ext uri="{BB962C8B-B14F-4D97-AF65-F5344CB8AC3E}">
        <p14:creationId xmlns:p14="http://schemas.microsoft.com/office/powerpoint/2010/main" val="3209474852"/>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97260"/>
            <a:ext cx="8229600" cy="952500"/>
          </a:xfrm>
        </p:spPr>
        <p:txBody>
          <a:bodyPr/>
          <a:lstStyle/>
          <a:p>
            <a:r>
              <a:rPr lang="en-US" altLang="zh-CN" dirty="0" smtClean="0"/>
              <a:t>1958-1960</a:t>
            </a:r>
            <a:endParaRPr lang="zh-CN" altLang="en-US" dirty="0"/>
          </a:p>
        </p:txBody>
      </p:sp>
      <p:sp>
        <p:nvSpPr>
          <p:cNvPr id="3" name="内容占位符 2"/>
          <p:cNvSpPr>
            <a:spLocks noGrp="1"/>
          </p:cNvSpPr>
          <p:nvPr>
            <p:ph idx="1"/>
          </p:nvPr>
        </p:nvSpPr>
        <p:spPr>
          <a:xfrm>
            <a:off x="2483768" y="1777380"/>
            <a:ext cx="5976664" cy="1680187"/>
          </a:xfrm>
        </p:spPr>
        <p:txBody>
          <a:bodyPr>
            <a:noAutofit/>
          </a:bodyPr>
          <a:lstStyle/>
          <a:p>
            <a:r>
              <a:rPr lang="zh-CN" altLang="en-US" sz="3600" dirty="0" smtClean="0"/>
              <a:t>人民公社化</a:t>
            </a:r>
            <a:endParaRPr lang="en-US" altLang="zh-CN" sz="3600" dirty="0" smtClean="0"/>
          </a:p>
          <a:p>
            <a:r>
              <a:rPr lang="zh-CN" altLang="en-US" sz="3600" dirty="0" smtClean="0"/>
              <a:t>“大跃进”放卫星</a:t>
            </a:r>
            <a:endParaRPr lang="zh-CN" altLang="en-US" sz="3600" dirty="0"/>
          </a:p>
        </p:txBody>
      </p:sp>
    </p:spTree>
    <p:extLst>
      <p:ext uri="{BB962C8B-B14F-4D97-AF65-F5344CB8AC3E}">
        <p14:creationId xmlns:p14="http://schemas.microsoft.com/office/powerpoint/2010/main" val="607246446"/>
      </p:ext>
    </p:extLst>
  </p:cSld>
  <p:clrMapOvr>
    <a:masterClrMapping/>
  </p:clrMapOvr>
  <p:transition spd="med">
    <p:dissolv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1978-1984</a:t>
            </a:r>
            <a:endParaRPr lang="zh-CN" altLang="en-US" dirty="0"/>
          </a:p>
        </p:txBody>
      </p:sp>
      <p:sp>
        <p:nvSpPr>
          <p:cNvPr id="3" name="内容占位符 2"/>
          <p:cNvSpPr>
            <a:spLocks noGrp="1"/>
          </p:cNvSpPr>
          <p:nvPr>
            <p:ph idx="1"/>
          </p:nvPr>
        </p:nvSpPr>
        <p:spPr>
          <a:xfrm>
            <a:off x="3059832" y="1237320"/>
            <a:ext cx="4474840" cy="1680187"/>
          </a:xfrm>
        </p:spPr>
        <p:txBody>
          <a:bodyPr>
            <a:normAutofit lnSpcReduction="10000"/>
          </a:bodyPr>
          <a:lstStyle/>
          <a:p>
            <a:r>
              <a:rPr lang="zh-CN" altLang="en-US" dirty="0" smtClean="0"/>
              <a:t>家庭联产承包责任制</a:t>
            </a:r>
            <a:endParaRPr lang="en-US" altLang="zh-CN" dirty="0" smtClean="0"/>
          </a:p>
          <a:p>
            <a:r>
              <a:rPr lang="zh-CN" altLang="en-US" dirty="0" smtClean="0"/>
              <a:t>乡镇企业</a:t>
            </a:r>
            <a:endParaRPr lang="en-US" altLang="zh-CN" dirty="0" smtClean="0"/>
          </a:p>
          <a:p>
            <a:r>
              <a:rPr lang="zh-CN" altLang="en-US" dirty="0" smtClean="0"/>
              <a:t>非农产业、</a:t>
            </a:r>
            <a:endParaRPr lang="en-US" altLang="zh-CN" dirty="0" smtClean="0"/>
          </a:p>
        </p:txBody>
      </p:sp>
      <p:sp>
        <p:nvSpPr>
          <p:cNvPr id="4" name="矩形 3"/>
          <p:cNvSpPr/>
          <p:nvPr/>
        </p:nvSpPr>
        <p:spPr>
          <a:xfrm>
            <a:off x="3059832" y="3337554"/>
            <a:ext cx="4348708" cy="1766637"/>
          </a:xfrm>
          <a:prstGeom prst="rect">
            <a:avLst/>
          </a:prstGeom>
        </p:spPr>
        <p:txBody>
          <a:bodyPr wrap="square">
            <a:spAutoFit/>
          </a:bodyPr>
          <a:lstStyle/>
          <a:p>
            <a:pPr marL="342900" lvl="0" indent="-342900">
              <a:spcBef>
                <a:spcPct val="20000"/>
              </a:spcBef>
              <a:buFont typeface="Arial" pitchFamily="34" charset="0"/>
              <a:buChar char="•"/>
            </a:pPr>
            <a:r>
              <a:rPr lang="zh-CN" altLang="en-US" sz="3200" dirty="0" smtClean="0">
                <a:solidFill>
                  <a:prstClr val="black"/>
                </a:solidFill>
              </a:rPr>
              <a:t>管理体制</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所有制</a:t>
            </a:r>
            <a:endParaRPr lang="en-US" altLang="zh-CN" sz="3200" dirty="0" smtClean="0">
              <a:solidFill>
                <a:prstClr val="black"/>
              </a:solidFill>
            </a:endParaRPr>
          </a:p>
          <a:p>
            <a:pPr marL="342900" lvl="0" indent="-342900">
              <a:spcBef>
                <a:spcPct val="20000"/>
              </a:spcBef>
              <a:buFont typeface="Arial" pitchFamily="34" charset="0"/>
              <a:buChar char="•"/>
            </a:pPr>
            <a:r>
              <a:rPr lang="zh-CN" altLang="en-US" sz="3200" dirty="0" smtClean="0">
                <a:solidFill>
                  <a:prstClr val="black"/>
                </a:solidFill>
              </a:rPr>
              <a:t>分配体制</a:t>
            </a:r>
            <a:endParaRPr lang="zh-CN" altLang="en-US" sz="3200" dirty="0">
              <a:solidFill>
                <a:prstClr val="black"/>
              </a:solidFill>
            </a:endParaRPr>
          </a:p>
        </p:txBody>
      </p:sp>
      <p:sp>
        <p:nvSpPr>
          <p:cNvPr id="5" name="左大括号 4"/>
          <p:cNvSpPr/>
          <p:nvPr/>
        </p:nvSpPr>
        <p:spPr>
          <a:xfrm>
            <a:off x="2771800" y="1417340"/>
            <a:ext cx="216024" cy="1140127"/>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6" name="左大括号 5"/>
          <p:cNvSpPr/>
          <p:nvPr/>
        </p:nvSpPr>
        <p:spPr>
          <a:xfrm>
            <a:off x="2771800" y="3457567"/>
            <a:ext cx="216024" cy="1140127"/>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7" name="TextBox 6"/>
          <p:cNvSpPr txBox="1"/>
          <p:nvPr/>
        </p:nvSpPr>
        <p:spPr>
          <a:xfrm>
            <a:off x="1187624" y="1657367"/>
            <a:ext cx="1210588" cy="707886"/>
          </a:xfrm>
          <a:prstGeom prst="rect">
            <a:avLst/>
          </a:prstGeom>
          <a:noFill/>
        </p:spPr>
        <p:txBody>
          <a:bodyPr wrap="none" rtlCol="0">
            <a:spAutoFit/>
          </a:bodyPr>
          <a:lstStyle/>
          <a:p>
            <a:r>
              <a:rPr lang="zh-CN" altLang="en-US" sz="4000" dirty="0" smtClean="0"/>
              <a:t>农村</a:t>
            </a:r>
            <a:endParaRPr lang="zh-CN" altLang="en-US" sz="4000" dirty="0"/>
          </a:p>
        </p:txBody>
      </p:sp>
      <p:sp>
        <p:nvSpPr>
          <p:cNvPr id="8" name="TextBox 7"/>
          <p:cNvSpPr txBox="1"/>
          <p:nvPr/>
        </p:nvSpPr>
        <p:spPr>
          <a:xfrm>
            <a:off x="1187624" y="3697593"/>
            <a:ext cx="1210588" cy="707886"/>
          </a:xfrm>
          <a:prstGeom prst="rect">
            <a:avLst/>
          </a:prstGeom>
          <a:noFill/>
        </p:spPr>
        <p:txBody>
          <a:bodyPr wrap="none" rtlCol="0">
            <a:spAutoFit/>
          </a:bodyPr>
          <a:lstStyle/>
          <a:p>
            <a:r>
              <a:rPr lang="zh-CN" altLang="en-US" sz="4000" dirty="0" smtClean="0"/>
              <a:t>城市</a:t>
            </a:r>
            <a:endParaRPr lang="zh-CN" altLang="en-US" sz="4000" dirty="0"/>
          </a:p>
        </p:txBody>
      </p:sp>
    </p:spTree>
    <p:extLst>
      <p:ext uri="{BB962C8B-B14F-4D97-AF65-F5344CB8AC3E}">
        <p14:creationId xmlns:p14="http://schemas.microsoft.com/office/powerpoint/2010/main" val="762773028"/>
      </p:ext>
    </p:extLst>
  </p:cSld>
  <p:clrMapOvr>
    <a:masterClrMapping/>
  </p:clrMapOvr>
  <p:transition spd="med">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21196"/>
            <a:ext cx="7874000" cy="525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928413"/>
      </p:ext>
    </p:extLst>
  </p:cSld>
  <p:clrMapOvr>
    <a:masterClrMapping/>
  </p:clrMapOvr>
  <p:transition spd="med">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578115"/>
            <a:ext cx="7874000" cy="148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17202" name="Group 18"/>
          <p:cNvGraphicFramePr>
            <a:graphicFrameLocks noGrp="1"/>
          </p:cNvGraphicFramePr>
          <p:nvPr/>
        </p:nvGraphicFramePr>
        <p:xfrm>
          <a:off x="1106488" y="2276740"/>
          <a:ext cx="6932612" cy="1905000"/>
        </p:xfrm>
        <a:graphic>
          <a:graphicData uri="http://schemas.openxmlformats.org/drawingml/2006/table">
            <a:tbl>
              <a:tblPr/>
              <a:tblGrid>
                <a:gridCol w="682625"/>
                <a:gridCol w="6249987"/>
              </a:tblGrid>
              <a:tr h="1905000">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史料有效信息</a:t>
                      </a:r>
                      <a:endParaRPr kumimoji="0" lang="zh-CN" altLang="en-US" sz="15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(1)</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从</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没有依赖于一个先锋队</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归纳出</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没有成熟的工人政党领导</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 </a:t>
                      </a:r>
                      <a:endParaRPr kumimoji="0" lang="zh-CN" altLang="en-US" sz="800" b="1"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657600" algn="l"/>
                        </a:tabLst>
                      </a:pPr>
                      <a:r>
                        <a:rPr kumimoji="0" lang="en-US" altLang="zh-CN"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从</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也没有掌控国家或者企图建立一个新的革命政府</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归纳出</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没有科学理论指导</a:t>
                      </a:r>
                      <a:r>
                        <a:rPr kumimoji="0" lang="zh-CN" altLang="en-US" sz="2000" b="1" i="0" u="none" strike="noStrike" cap="none" normalizeH="0" baseline="0" smtClean="0">
                          <a:ln>
                            <a:noFill/>
                          </a:ln>
                          <a:solidFill>
                            <a:schemeClr val="tx1"/>
                          </a:solidFill>
                          <a:effectLst/>
                          <a:latin typeface="宋体" pitchFamily="2" charset="-122"/>
                          <a:ea typeface="仿宋_GB2312" pitchFamily="49" charset="-122"/>
                          <a:cs typeface="Times New Roman" pitchFamily="18" charset="0"/>
                        </a:rPr>
                        <a:t>”</a:t>
                      </a:r>
                      <a:endParaRPr kumimoji="0" lang="zh-CN" altLang="en-US" sz="800" b="1"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657600" algn="l"/>
                        </a:tabLst>
                      </a:pP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 </a:t>
                      </a:r>
                      <a:r>
                        <a:rPr kumimoji="0" lang="en-US" altLang="zh-CN"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(3)</a:t>
                      </a:r>
                      <a:r>
                        <a:rPr kumimoji="0" lang="zh-CN" altLang="en-US" sz="20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根据以上有效信息，可间接得出巴黎公社政权组织的松散性</a:t>
                      </a:r>
                      <a:endParaRPr kumimoji="0" lang="zh-CN" altLang="en-US" sz="15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90147573"/>
      </p:ext>
    </p:extLst>
  </p:cSld>
  <p:clrMapOvr>
    <a:masterClrMapping/>
  </p:clrMapOvr>
  <p:transition spd="med">
    <p:circl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409228"/>
            <a:ext cx="7874000" cy="238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38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0" y="2797969"/>
            <a:ext cx="7874000" cy="554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38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00" y="3337719"/>
            <a:ext cx="7874000"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028034"/>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3876"/>
                                        </p:tgtEl>
                                        <p:attrNameLst>
                                          <p:attrName>style.visibility</p:attrName>
                                        </p:attrNameLst>
                                      </p:cBhvr>
                                      <p:to>
                                        <p:strVal val="visible"/>
                                      </p:to>
                                    </p:set>
                                    <p:animEffect transition="in" filter="blinds(horizontal)">
                                      <p:cBhvr>
                                        <p:cTn id="7" dur="500"/>
                                        <p:tgtEl>
                                          <p:spTgt spid="1103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03877"/>
                                        </p:tgtEl>
                                        <p:attrNameLst>
                                          <p:attrName>style.visibility</p:attrName>
                                        </p:attrNameLst>
                                      </p:cBhvr>
                                      <p:to>
                                        <p:strVal val="visible"/>
                                      </p:to>
                                    </p:set>
                                    <p:animEffect transition="in" filter="blinds(horizontal)">
                                      <p:cBhvr>
                                        <p:cTn id="12" dur="500"/>
                                        <p:tgtEl>
                                          <p:spTgt spid="1103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057300"/>
            <a:ext cx="7874000" cy="735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28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0" y="1849389"/>
            <a:ext cx="7874000" cy="116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28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00" y="2947458"/>
            <a:ext cx="7874000" cy="142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250713"/>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2852"/>
                                        </p:tgtEl>
                                        <p:attrNameLst>
                                          <p:attrName>style.visibility</p:attrName>
                                        </p:attrNameLst>
                                      </p:cBhvr>
                                      <p:to>
                                        <p:strVal val="visible"/>
                                      </p:to>
                                    </p:set>
                                    <p:animEffect transition="in" filter="blinds(horizontal)">
                                      <p:cBhvr>
                                        <p:cTn id="7" dur="500"/>
                                        <p:tgtEl>
                                          <p:spTgt spid="11028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02853"/>
                                        </p:tgtEl>
                                        <p:attrNameLst>
                                          <p:attrName>style.visibility</p:attrName>
                                        </p:attrNameLst>
                                      </p:cBhvr>
                                      <p:to>
                                        <p:strVal val="visible"/>
                                      </p:to>
                                    </p:set>
                                    <p:anim calcmode="lin" valueType="num">
                                      <p:cBhvr additive="base">
                                        <p:cTn id="12" dur="500" fill="hold"/>
                                        <p:tgtEl>
                                          <p:spTgt spid="1102853"/>
                                        </p:tgtEl>
                                        <p:attrNameLst>
                                          <p:attrName>ppt_x</p:attrName>
                                        </p:attrNameLst>
                                      </p:cBhvr>
                                      <p:tavLst>
                                        <p:tav tm="0">
                                          <p:val>
                                            <p:strVal val="#ppt_x"/>
                                          </p:val>
                                        </p:tav>
                                        <p:tav tm="100000">
                                          <p:val>
                                            <p:strVal val="#ppt_x"/>
                                          </p:val>
                                        </p:tav>
                                      </p:tavLst>
                                    </p:anim>
                                    <p:anim calcmode="lin" valueType="num">
                                      <p:cBhvr additive="base">
                                        <p:cTn id="13" dur="500" fill="hold"/>
                                        <p:tgtEl>
                                          <p:spTgt spid="1102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lum bright="-7000" contrast="39000"/>
            <a:extLst>
              <a:ext uri="{28A0092B-C50C-407E-A947-70E740481C1C}">
                <a14:useLocalDpi xmlns:a14="http://schemas.microsoft.com/office/drawing/2010/main" val="0"/>
              </a:ext>
            </a:extLst>
          </a:blip>
          <a:srcRect l="7105" t="30320" r="3765" b="4632"/>
          <a:stretch/>
        </p:blipFill>
        <p:spPr bwMode="auto">
          <a:xfrm>
            <a:off x="338793" y="979964"/>
            <a:ext cx="8195251"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3" descr="E:\源文件\通用\R178.TIF"/>
          <p:cNvPicPr>
            <a:picLocks noChangeAspect="1" noChangeArrowheads="1"/>
          </p:cNvPicPr>
          <p:nvPr/>
        </p:nvPicPr>
        <p:blipFill rotWithShape="1">
          <a:blip r:embed="rId3" r:link="rId4" cstate="print">
            <a:lum bright="-18000" contrast="36000"/>
            <a:extLst>
              <a:ext uri="{28A0092B-C50C-407E-A947-70E740481C1C}">
                <a14:useLocalDpi xmlns:a14="http://schemas.microsoft.com/office/drawing/2010/main" val="0"/>
              </a:ext>
            </a:extLst>
          </a:blip>
          <a:srcRect l="8659" t="1881" b="78444"/>
          <a:stretch/>
        </p:blipFill>
        <p:spPr bwMode="auto">
          <a:xfrm>
            <a:off x="274752" y="3896072"/>
            <a:ext cx="8453314" cy="16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rotWithShape="1">
          <a:blip r:embed="rId2" cstate="print">
            <a:lum bright="-7000" contrast="39000"/>
            <a:extLst>
              <a:ext uri="{28A0092B-C50C-407E-A947-70E740481C1C}">
                <a14:useLocalDpi xmlns:a14="http://schemas.microsoft.com/office/drawing/2010/main" val="0"/>
              </a:ext>
            </a:extLst>
          </a:blip>
          <a:srcRect l="8612" b="85153"/>
          <a:stretch/>
        </p:blipFill>
        <p:spPr bwMode="auto">
          <a:xfrm>
            <a:off x="475979" y="193204"/>
            <a:ext cx="7920880" cy="56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32519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21196"/>
            <a:ext cx="7874000" cy="99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16178" name="Group 18"/>
          <p:cNvGraphicFramePr>
            <a:graphicFrameLocks noGrp="1"/>
          </p:cNvGraphicFramePr>
          <p:nvPr>
            <p:extLst>
              <p:ext uri="{D42A27DB-BD31-4B8C-83A1-F6EECF244321}">
                <p14:modId xmlns:p14="http://schemas.microsoft.com/office/powerpoint/2010/main" val="829949801"/>
              </p:ext>
            </p:extLst>
          </p:nvPr>
        </p:nvGraphicFramePr>
        <p:xfrm>
          <a:off x="251520" y="1147780"/>
          <a:ext cx="8640960" cy="4181499"/>
        </p:xfrm>
        <a:graphic>
          <a:graphicData uri="http://schemas.openxmlformats.org/drawingml/2006/table">
            <a:tbl>
              <a:tblPr/>
              <a:tblGrid>
                <a:gridCol w="982662"/>
                <a:gridCol w="7658298"/>
              </a:tblGrid>
              <a:tr h="252531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革命的偶然性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4" marB="381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巴黎公社革命的爆发不是法国资本主义发展和工人运动发展的必然产物。普法战争失败后的法国巴黎，外有敌军侵略，内有临时政府投降卖国，</a:t>
                      </a:r>
                      <a:r>
                        <a:rPr kumimoji="0" lang="zh-CN" altLang="en-US" sz="2400" b="1" i="0" u="none" strike="noStrike" cap="none" normalizeH="0" baseline="0" dirty="0" smtClean="0">
                          <a:ln>
                            <a:noFill/>
                          </a:ln>
                          <a:solidFill>
                            <a:srgbClr val="FF0000"/>
                          </a:solidFill>
                          <a:effectLst/>
                          <a:latin typeface="Times New Roman" pitchFamily="18" charset="0"/>
                          <a:ea typeface="仿宋_GB2312" pitchFamily="49" charset="-122"/>
                          <a:cs typeface="Times New Roman" pitchFamily="18" charset="0"/>
                        </a:rPr>
                        <a:t>民族矛盾和阶级矛盾的交织导致革命仓促爆发，具有非常大的偶然性，建立无产阶级政权的社会条件并不具备</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。因此，巴黎公社革命只不过是特殊条件下一个城市的起义。</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4" marB="381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6184">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失败的必然性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巴黎公社革命的偶然性决定了其失败的必然性。当时，</a:t>
                      </a:r>
                      <a:r>
                        <a:rPr kumimoji="0" lang="zh-CN" altLang="en-US" sz="2400" b="1" i="0" u="none" strike="noStrike" cap="none" normalizeH="0" baseline="0" dirty="0" smtClean="0">
                          <a:ln>
                            <a:noFill/>
                          </a:ln>
                          <a:solidFill>
                            <a:srgbClr val="FF0000"/>
                          </a:solidFill>
                          <a:effectLst/>
                          <a:latin typeface="Times New Roman" pitchFamily="18" charset="0"/>
                          <a:ea typeface="仿宋_GB2312" pitchFamily="49" charset="-122"/>
                          <a:cs typeface="Times New Roman" pitchFamily="18" charset="0"/>
                        </a:rPr>
                        <a:t>法国资本主义的生产关系还能够推动生产力的发展，</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而巴黎人民以革命手段来铲除资本主义生产方式，显然是不合时宜的，革命的失败是必然的。</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30919867"/>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5165" name="Group 29"/>
          <p:cNvGraphicFramePr>
            <a:graphicFrameLocks noGrp="1"/>
          </p:cNvGraphicFramePr>
          <p:nvPr>
            <p:extLst>
              <p:ext uri="{D42A27DB-BD31-4B8C-83A1-F6EECF244321}">
                <p14:modId xmlns:p14="http://schemas.microsoft.com/office/powerpoint/2010/main" val="914589041"/>
              </p:ext>
            </p:extLst>
          </p:nvPr>
        </p:nvGraphicFramePr>
        <p:xfrm>
          <a:off x="467544" y="481236"/>
          <a:ext cx="8209656" cy="4896544"/>
        </p:xfrm>
        <a:graphic>
          <a:graphicData uri="http://schemas.openxmlformats.org/drawingml/2006/table">
            <a:tbl>
              <a:tblPr/>
              <a:tblGrid>
                <a:gridCol w="982662"/>
                <a:gridCol w="7226994"/>
              </a:tblGrid>
              <a:tr h="2448272">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意</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深</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远</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tab pos="3657600" algn="l"/>
                        </a:tabLst>
                        <a:defRPr/>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巴黎公社是无产阶级推翻资产阶级统治，建立无产阶级专政的第一次伟大尝试。它给资本主义以沉重打击，使无产阶级反对资产阶级的斗争进入一个新的时期；同时，</a:t>
                      </a:r>
                      <a:r>
                        <a:rPr kumimoji="0" lang="zh-CN" altLang="en-US" sz="2400" b="1" i="0" u="none" strike="noStrike" cap="none" normalizeH="0" baseline="0" dirty="0" smtClean="0">
                          <a:ln>
                            <a:noFill/>
                          </a:ln>
                          <a:solidFill>
                            <a:srgbClr val="FF0000"/>
                          </a:solidFill>
                          <a:effectLst/>
                          <a:latin typeface="Times New Roman" pitchFamily="18" charset="0"/>
                          <a:ea typeface="仿宋_GB2312" pitchFamily="49" charset="-122"/>
                          <a:cs typeface="Times New Roman" pitchFamily="18" charset="0"/>
                        </a:rPr>
                        <a:t>丰富了马克思主义关于无产阶级革命和无产阶级专政的学说</a:t>
                      </a:r>
                      <a:endParaRPr kumimoji="0" lang="zh-CN" altLang="en-US" sz="2400" b="0" i="0" u="none" strike="noStrike" cap="none" normalizeH="0" baseline="0" dirty="0" smtClean="0">
                        <a:ln>
                          <a:noFill/>
                        </a:ln>
                        <a:solidFill>
                          <a:srgbClr val="FF0000"/>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8272">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教</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训</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深</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刻</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无产阶级革命必须具备必要的条件；</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必须要有政党领导及科学社会主义理论的指导；</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③</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必须掌握足够的革命武装力量；</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④</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必须彻底打碎资产阶级国家机器、生产关系，建立无产阶级专政；</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⑤</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必须与农民结成联盟</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77323696"/>
      </p:ext>
    </p:extLst>
  </p:cSld>
  <p:clrMapOvr>
    <a:masterClrMapping/>
  </p:clrMapOvr>
  <p:transition spd="med">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337220"/>
            <a:ext cx="7780338" cy="489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2029468"/>
      </p:ext>
    </p:extLst>
  </p:cSld>
  <p:clrMapOvr>
    <a:masterClrMapping/>
  </p:clrMapOvr>
  <p:transition spd="med">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1196"/>
            <a:ext cx="7874000" cy="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51036" name="Group 60"/>
          <p:cNvGraphicFramePr>
            <a:graphicFrameLocks noGrp="1"/>
          </p:cNvGraphicFramePr>
          <p:nvPr>
            <p:extLst>
              <p:ext uri="{D42A27DB-BD31-4B8C-83A1-F6EECF244321}">
                <p14:modId xmlns:p14="http://schemas.microsoft.com/office/powerpoint/2010/main" val="136893719"/>
              </p:ext>
            </p:extLst>
          </p:nvPr>
        </p:nvGraphicFramePr>
        <p:xfrm>
          <a:off x="539751" y="705114"/>
          <a:ext cx="8424737" cy="4888690"/>
        </p:xfrm>
        <a:graphic>
          <a:graphicData uri="http://schemas.openxmlformats.org/drawingml/2006/table">
            <a:tbl>
              <a:tblPr/>
              <a:tblGrid>
                <a:gridCol w="857250"/>
                <a:gridCol w="654719"/>
                <a:gridCol w="6912768"/>
              </a:tblGrid>
              <a:tr h="1932738">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背</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景</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经济：资本主义经济有了一定发展，土地问题没有真正解决，但仍远远落后于其他资本主义国家。</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1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政治：沙皇专制仍然存在，各种</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十分尖锐。</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1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③</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直接原因：一战进一步激化了各种社会矛盾</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932738">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进</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程</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二</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革</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命</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过程：</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1917</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3</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月二月革命爆发，推翻了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王朝。</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结果：革命后出现了苏维埃和资产阶级临时政府两个政权并存的局面</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23214">
                <a:tc vMerge="1">
                  <a:txBody>
                    <a:bodyPr/>
                    <a:lstStyle>
                      <a:lvl1pPr marL="536575">
                        <a:lnSpc>
                          <a:spcPct val="150000"/>
                        </a:lnSpc>
                        <a:spcBef>
                          <a:spcPct val="20000"/>
                        </a:spcBef>
                        <a:defRPr sz="2000" b="1">
                          <a:solidFill>
                            <a:schemeClr val="tx1"/>
                          </a:solidFill>
                          <a:latin typeface="Arial" pitchFamily="34" charset="0"/>
                          <a:ea typeface="宋体" pitchFamily="2" charset="-122"/>
                        </a:defRPr>
                      </a:lvl1pPr>
                      <a:lvl2pPr marL="1163638">
                        <a:spcBef>
                          <a:spcPct val="20000"/>
                        </a:spcBef>
                        <a:defRPr sz="2400">
                          <a:solidFill>
                            <a:schemeClr val="tx1"/>
                          </a:solidFill>
                          <a:latin typeface="Arial" pitchFamily="34" charset="0"/>
                          <a:ea typeface="宋体" pitchFamily="2" charset="-122"/>
                        </a:defRPr>
                      </a:lvl2pPr>
                      <a:lvl3pPr marL="1628775">
                        <a:spcBef>
                          <a:spcPct val="20000"/>
                        </a:spcBef>
                        <a:defRPr sz="2000">
                          <a:solidFill>
                            <a:schemeClr val="tx1"/>
                          </a:solidFill>
                          <a:latin typeface="Arial" pitchFamily="34" charset="0"/>
                          <a:ea typeface="宋体" pitchFamily="2" charset="-122"/>
                        </a:defRPr>
                      </a:lvl3pPr>
                      <a:lvl4pPr marL="2036763">
                        <a:spcBef>
                          <a:spcPct val="20000"/>
                        </a:spcBef>
                        <a:defRPr>
                          <a:solidFill>
                            <a:schemeClr val="tx1"/>
                          </a:solidFill>
                          <a:latin typeface="Arial" pitchFamily="34" charset="0"/>
                          <a:ea typeface="宋体" pitchFamily="2" charset="-122"/>
                        </a:defRPr>
                      </a:lvl4pPr>
                      <a:lvl5pPr marL="2444750">
                        <a:spcBef>
                          <a:spcPct val="20000"/>
                        </a:spcBef>
                        <a:defRPr>
                          <a:solidFill>
                            <a:schemeClr val="tx1"/>
                          </a:solidFill>
                          <a:latin typeface="Arial" pitchFamily="34" charset="0"/>
                          <a:ea typeface="宋体" pitchFamily="2" charset="-122"/>
                        </a:defRPr>
                      </a:lvl5pPr>
                      <a:lvl6pPr marL="2901950" fontAlgn="base">
                        <a:spcBef>
                          <a:spcPct val="20000"/>
                        </a:spcBef>
                        <a:spcAft>
                          <a:spcPct val="0"/>
                        </a:spcAft>
                        <a:defRPr>
                          <a:solidFill>
                            <a:schemeClr val="tx1"/>
                          </a:solidFill>
                          <a:latin typeface="Arial" pitchFamily="34" charset="0"/>
                          <a:ea typeface="宋体" pitchFamily="2" charset="-122"/>
                        </a:defRPr>
                      </a:lvl6pPr>
                      <a:lvl7pPr marL="3359150" fontAlgn="base">
                        <a:spcBef>
                          <a:spcPct val="20000"/>
                        </a:spcBef>
                        <a:spcAft>
                          <a:spcPct val="0"/>
                        </a:spcAft>
                        <a:defRPr>
                          <a:solidFill>
                            <a:schemeClr val="tx1"/>
                          </a:solidFill>
                          <a:latin typeface="Arial" pitchFamily="34" charset="0"/>
                          <a:ea typeface="宋体" pitchFamily="2" charset="-122"/>
                        </a:defRPr>
                      </a:lvl7pPr>
                      <a:lvl8pPr marL="3816350" fontAlgn="base">
                        <a:spcBef>
                          <a:spcPct val="20000"/>
                        </a:spcBef>
                        <a:spcAft>
                          <a:spcPct val="0"/>
                        </a:spcAft>
                        <a:defRPr>
                          <a:solidFill>
                            <a:schemeClr val="tx1"/>
                          </a:solidFill>
                          <a:latin typeface="Arial" pitchFamily="34" charset="0"/>
                          <a:ea typeface="宋体" pitchFamily="2" charset="-122"/>
                        </a:defRPr>
                      </a:lvl8pPr>
                      <a:lvl9pPr marL="4273550" fontAlgn="base">
                        <a:spcBef>
                          <a:spcPct val="20000"/>
                        </a:spcBef>
                        <a:spcAft>
                          <a:spcPct val="0"/>
                        </a:spcAft>
                        <a:defRPr>
                          <a:solidFill>
                            <a:schemeClr val="tx1"/>
                          </a:solidFill>
                          <a:latin typeface="Arial" pitchFamily="34" charset="0"/>
                          <a:ea typeface="宋体" pitchFamily="2" charset="-122"/>
                        </a:defRPr>
                      </a:lvl9pPr>
                    </a:lstStyle>
                    <a:p>
                      <a:pPr marL="536575" marR="0" lvl="0" indent="0" algn="l" defTabSz="914400" rtl="0" eaLnBrk="1" fontAlgn="base" latinLnBrk="0" hangingPunct="1">
                        <a:lnSpc>
                          <a:spcPct val="150000"/>
                        </a:lnSpc>
                        <a:spcBef>
                          <a:spcPct val="20000"/>
                        </a:spcBef>
                        <a:spcAft>
                          <a:spcPct val="0"/>
                        </a:spcAft>
                        <a:buClrTx/>
                        <a:buSzTx/>
                        <a:buFontTx/>
                        <a:buNone/>
                        <a:tabLst/>
                      </a:pPr>
                      <a:endParaRPr kumimoji="0" lang="zh-CN" altLang="zh-CN" sz="1700" b="1" i="0" u="none" strike="noStrike" cap="none" normalizeH="0" baseline="0" dirty="0" smtClean="0">
                        <a:ln>
                          <a:noFill/>
                        </a:ln>
                        <a:solidFill>
                          <a:schemeClr val="tx1"/>
                        </a:solidFill>
                        <a:effectLst/>
                        <a:latin typeface="Arial" pitchFamily="34" charset="0"/>
                        <a:ea typeface="宋体" pitchFamily="2" charset="-122"/>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四月提纲</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：提出从</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革命转变为</a:t>
                      </a: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社会主义革命的任务；争取以和平方式取得政权</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3" marB="381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151035" name="Rectangle 59"/>
          <p:cNvSpPr>
            <a:spLocks noChangeArrowheads="1"/>
          </p:cNvSpPr>
          <p:nvPr/>
        </p:nvSpPr>
        <p:spPr bwMode="auto">
          <a:xfrm>
            <a:off x="6012160" y="1561356"/>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社会矛盾</a:t>
            </a:r>
          </a:p>
        </p:txBody>
      </p:sp>
      <p:sp>
        <p:nvSpPr>
          <p:cNvPr id="1151038" name="Rectangle 62"/>
          <p:cNvSpPr>
            <a:spLocks noChangeArrowheads="1"/>
          </p:cNvSpPr>
          <p:nvPr/>
        </p:nvSpPr>
        <p:spPr bwMode="auto">
          <a:xfrm>
            <a:off x="2195736" y="334674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罗曼诺夫</a:t>
            </a:r>
          </a:p>
        </p:txBody>
      </p:sp>
      <p:sp>
        <p:nvSpPr>
          <p:cNvPr id="1151040" name="Rectangle 64"/>
          <p:cNvSpPr>
            <a:spLocks noChangeArrowheads="1"/>
          </p:cNvSpPr>
          <p:nvPr/>
        </p:nvSpPr>
        <p:spPr bwMode="auto">
          <a:xfrm>
            <a:off x="4619289" y="4592069"/>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资产阶级民主</a:t>
            </a:r>
          </a:p>
        </p:txBody>
      </p:sp>
    </p:spTree>
    <p:extLst>
      <p:ext uri="{BB962C8B-B14F-4D97-AF65-F5344CB8AC3E}">
        <p14:creationId xmlns:p14="http://schemas.microsoft.com/office/powerpoint/2010/main" val="3173273447"/>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1035"/>
                                        </p:tgtEl>
                                        <p:attrNameLst>
                                          <p:attrName>style.visibility</p:attrName>
                                        </p:attrNameLst>
                                      </p:cBhvr>
                                      <p:to>
                                        <p:strVal val="visible"/>
                                      </p:to>
                                    </p:set>
                                    <p:animEffect transition="in" filter="blinds(horizontal)">
                                      <p:cBhvr>
                                        <p:cTn id="7" dur="500"/>
                                        <p:tgtEl>
                                          <p:spTgt spid="1151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1038"/>
                                        </p:tgtEl>
                                        <p:attrNameLst>
                                          <p:attrName>style.visibility</p:attrName>
                                        </p:attrNameLst>
                                      </p:cBhvr>
                                      <p:to>
                                        <p:strVal val="visible"/>
                                      </p:to>
                                    </p:set>
                                    <p:animEffect transition="in" filter="blinds(horizontal)">
                                      <p:cBhvr>
                                        <p:cTn id="12" dur="500"/>
                                        <p:tgtEl>
                                          <p:spTgt spid="11510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51040"/>
                                        </p:tgtEl>
                                        <p:attrNameLst>
                                          <p:attrName>style.visibility</p:attrName>
                                        </p:attrNameLst>
                                      </p:cBhvr>
                                      <p:to>
                                        <p:strVal val="visible"/>
                                      </p:to>
                                    </p:set>
                                    <p:animEffect transition="in" filter="blinds(horizontal)">
                                      <p:cBhvr>
                                        <p:cTn id="17" dur="500"/>
                                        <p:tgtEl>
                                          <p:spTgt spid="115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1035" grpId="0"/>
      <p:bldP spid="1151038" grpId="0"/>
      <p:bldP spid="11510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2037" name="Group 37"/>
          <p:cNvGraphicFramePr>
            <a:graphicFrameLocks noGrp="1"/>
          </p:cNvGraphicFramePr>
          <p:nvPr>
            <p:extLst>
              <p:ext uri="{D42A27DB-BD31-4B8C-83A1-F6EECF244321}">
                <p14:modId xmlns:p14="http://schemas.microsoft.com/office/powerpoint/2010/main" val="1300662817"/>
              </p:ext>
            </p:extLst>
          </p:nvPr>
        </p:nvGraphicFramePr>
        <p:xfrm>
          <a:off x="395536" y="193204"/>
          <a:ext cx="8660504" cy="5205279"/>
        </p:xfrm>
        <a:graphic>
          <a:graphicData uri="http://schemas.openxmlformats.org/drawingml/2006/table">
            <a:tbl>
              <a:tblPr/>
              <a:tblGrid>
                <a:gridCol w="648072"/>
                <a:gridCol w="720080"/>
                <a:gridCol w="7292352"/>
              </a:tblGrid>
              <a:tr h="2828956">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进</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程</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十</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革</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命</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过程：</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11</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月</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7</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日，彼得格勒武装起义取得胜利。</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结果：推翻资产阶级临时政府，建立苏维埃政权。</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③</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巩固政权：全俄工人士兵代表苏维埃代表大会通过了</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告工人、士兵和农民书</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和平法令</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和</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土地法令</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76323">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历</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史</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意</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是人类历史上第一次取得胜利的</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革命。</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沉重地打击了帝国主义的统治，鼓舞了国际无产阶级和殖民地半殖民地人民的解放斗争。</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③</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将社会主义理论变为现实，开创了国际社会主义运动的新局面</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152039" name="Rectangle 39"/>
          <p:cNvSpPr>
            <a:spLocks noChangeArrowheads="1"/>
          </p:cNvSpPr>
          <p:nvPr/>
        </p:nvSpPr>
        <p:spPr bwMode="auto">
          <a:xfrm>
            <a:off x="3076434" y="409228"/>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en-US" altLang="zh-CN" dirty="0">
                <a:latin typeface="Times New Roman" pitchFamily="18" charset="0"/>
                <a:ea typeface="仿宋_GB2312" pitchFamily="49" charset="-122"/>
                <a:cs typeface="Times New Roman" pitchFamily="18" charset="0"/>
              </a:rPr>
              <a:t>1917</a:t>
            </a:r>
          </a:p>
        </p:txBody>
      </p:sp>
      <p:sp>
        <p:nvSpPr>
          <p:cNvPr id="1152041" name="Rectangle 41"/>
          <p:cNvSpPr>
            <a:spLocks noChangeArrowheads="1"/>
          </p:cNvSpPr>
          <p:nvPr/>
        </p:nvSpPr>
        <p:spPr bwMode="auto">
          <a:xfrm>
            <a:off x="5724128" y="3187923"/>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社会主义</a:t>
            </a:r>
          </a:p>
        </p:txBody>
      </p:sp>
    </p:spTree>
    <p:extLst>
      <p:ext uri="{BB962C8B-B14F-4D97-AF65-F5344CB8AC3E}">
        <p14:creationId xmlns:p14="http://schemas.microsoft.com/office/powerpoint/2010/main" val="230815879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2039"/>
                                        </p:tgtEl>
                                        <p:attrNameLst>
                                          <p:attrName>style.visibility</p:attrName>
                                        </p:attrNameLst>
                                      </p:cBhvr>
                                      <p:to>
                                        <p:strVal val="visible"/>
                                      </p:to>
                                    </p:set>
                                    <p:animEffect transition="in" filter="blinds(horizontal)">
                                      <p:cBhvr>
                                        <p:cTn id="7" dur="500"/>
                                        <p:tgtEl>
                                          <p:spTgt spid="1152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2041"/>
                                        </p:tgtEl>
                                        <p:attrNameLst>
                                          <p:attrName>style.visibility</p:attrName>
                                        </p:attrNameLst>
                                      </p:cBhvr>
                                      <p:to>
                                        <p:strVal val="visible"/>
                                      </p:to>
                                    </p:set>
                                    <p:animEffect transition="in" filter="blinds(horizontal)">
                                      <p:cBhvr>
                                        <p:cTn id="12" dur="500"/>
                                        <p:tgtEl>
                                          <p:spTgt spid="1152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039" grpId="0"/>
      <p:bldP spid="11520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9356"/>
          <a:stretch/>
        </p:blipFill>
        <p:spPr bwMode="auto">
          <a:xfrm>
            <a:off x="467544" y="409228"/>
            <a:ext cx="7874000" cy="50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1273324"/>
            <a:ext cx="8424936" cy="3250185"/>
          </a:xfrm>
          <a:prstGeom prst="rect">
            <a:avLst/>
          </a:prstGeom>
          <a:noFill/>
        </p:spPr>
        <p:txBody>
          <a:bodyPr wrap="square" rtlCol="0">
            <a:spAutoFit/>
          </a:bodyPr>
          <a:lstStyle/>
          <a:p>
            <a:pPr>
              <a:lnSpc>
                <a:spcPct val="150000"/>
              </a:lnSpc>
            </a:pPr>
            <a:r>
              <a:rPr lang="zh-CN" altLang="en-US" sz="2800" b="1" dirty="0" smtClean="0"/>
              <a:t>        俄国的二月革命不是社会主义革命，它推翻了封建沙皇的专制统治，是无产阶级领导的资产阶级革命。但由于布尔什维克领导人不在彼得格勒，无产阶级政权工兵代表苏维埃仍然承认了资产阶级临时政府的合法性，出现两个政权并存的局面。</a:t>
            </a:r>
            <a:endParaRPr lang="zh-CN" altLang="en-US" sz="2800" b="1" dirty="0"/>
          </a:p>
        </p:txBody>
      </p:sp>
    </p:spTree>
    <p:extLst>
      <p:ext uri="{BB962C8B-B14F-4D97-AF65-F5344CB8AC3E}">
        <p14:creationId xmlns:p14="http://schemas.microsoft.com/office/powerpoint/2010/main" val="2446540815"/>
      </p:ext>
    </p:extLst>
  </p:cSld>
  <p:clrMapOvr>
    <a:masterClrMapping/>
  </p:clrMapOvr>
  <p:transition spd="med">
    <p:circl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13" t="29602" r="12844" b="10598"/>
          <a:stretch/>
        </p:blipFill>
        <p:spPr bwMode="auto">
          <a:xfrm>
            <a:off x="646175" y="1718320"/>
            <a:ext cx="7793483"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148" b="76052"/>
          <a:stretch/>
        </p:blipFill>
        <p:spPr bwMode="auto">
          <a:xfrm>
            <a:off x="395536" y="813852"/>
            <a:ext cx="7780338"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160676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553244"/>
            <a:ext cx="7874000" cy="393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488922"/>
      </p:ext>
    </p:extLst>
  </p:cSld>
  <p:clrMapOvr>
    <a:masterClrMapping/>
  </p:clrMapOvr>
  <p:transition spd="med">
    <p:circl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cstate="print">
            <a:lum bright="-21000" contrast="45000"/>
            <a:extLst>
              <a:ext uri="{28A0092B-C50C-407E-A947-70E740481C1C}">
                <a14:useLocalDpi xmlns:a14="http://schemas.microsoft.com/office/drawing/2010/main" val="0"/>
              </a:ext>
            </a:extLst>
          </a:blip>
          <a:srcRect l="27549" t="14543" r="20387" b="4439"/>
          <a:stretch/>
        </p:blipFill>
        <p:spPr bwMode="auto">
          <a:xfrm>
            <a:off x="1403647" y="861510"/>
            <a:ext cx="5781015" cy="458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8872"/>
          <a:stretch/>
        </p:blipFill>
        <p:spPr bwMode="auto">
          <a:xfrm>
            <a:off x="467544" y="409228"/>
            <a:ext cx="7874000" cy="44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1854706"/>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93204"/>
            <a:ext cx="8640960" cy="4967514"/>
          </a:xfrm>
          <a:prstGeom prst="rect">
            <a:avLst/>
          </a:prstGeom>
          <a:noFill/>
        </p:spPr>
        <p:txBody>
          <a:bodyPr wrap="square" rtlCol="0">
            <a:spAutoFit/>
          </a:bodyPr>
          <a:lstStyle/>
          <a:p>
            <a:pPr algn="just" hangingPunct="0">
              <a:lnSpc>
                <a:spcPct val="120000"/>
              </a:lnSpc>
            </a:pPr>
            <a:r>
              <a:rPr lang="zh-CN" altLang="en-US" sz="2400" dirty="0" smtClean="0">
                <a:solidFill>
                  <a:srgbClr val="FF0000"/>
                </a:solidFill>
                <a:latin typeface="微软雅黑" panose="020B0503020204020204" pitchFamily="34" charset="-122"/>
                <a:ea typeface="微软雅黑" panose="020B0503020204020204" pitchFamily="34" charset="-122"/>
              </a:rPr>
              <a:t>四月提纲：</a:t>
            </a:r>
            <a:r>
              <a:rPr lang="zh-CN" altLang="en-US" sz="2400" dirty="0" smtClean="0">
                <a:latin typeface="微软雅黑" panose="020B0503020204020204" pitchFamily="34" charset="-122"/>
                <a:ea typeface="微软雅黑" panose="020B0503020204020204" pitchFamily="34" charset="-122"/>
              </a:rPr>
              <a:t>全名</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论无产阶级在这次革命的中的任务</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just" hangingPunct="0">
              <a:lnSpc>
                <a:spcPct val="120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提出纲领性政策：</a:t>
            </a:r>
            <a:endParaRPr lang="en-US" altLang="zh-CN" sz="2400" dirty="0" smtClean="0">
              <a:latin typeface="微软雅黑" panose="020B0503020204020204" pitchFamily="34" charset="-122"/>
              <a:ea typeface="微软雅黑" panose="020B0503020204020204" pitchFamily="34" charset="-122"/>
            </a:endParaRPr>
          </a:p>
          <a:p>
            <a:pPr marL="342900" indent="-342900" algn="just" hangingPunct="0">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不</a:t>
            </a:r>
            <a:r>
              <a:rPr lang="zh-CN" altLang="en-US" sz="2400" dirty="0" smtClean="0">
                <a:latin typeface="微软雅黑" panose="020B0503020204020204" pitchFamily="34" charset="-122"/>
                <a:ea typeface="微软雅黑" panose="020B0503020204020204" pitchFamily="34" charset="-122"/>
              </a:rPr>
              <a:t>承认资产阶级议会制共和，要实现社会主义革命，建立代表全俄工农的共和国；</a:t>
            </a:r>
            <a:endParaRPr lang="en-US" altLang="zh-CN" sz="2400" dirty="0" smtClean="0">
              <a:latin typeface="微软雅黑" panose="020B0503020204020204" pitchFamily="34" charset="-122"/>
              <a:ea typeface="微软雅黑" panose="020B0503020204020204" pitchFamily="34" charset="-122"/>
            </a:endParaRPr>
          </a:p>
          <a:p>
            <a:pPr marL="342900" indent="-342900" algn="just" hangingPunct="0">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土地国有，实行土地改革；</a:t>
            </a:r>
            <a:endParaRPr lang="en-US" altLang="zh-CN" sz="2400" dirty="0" smtClean="0">
              <a:latin typeface="微软雅黑" panose="020B0503020204020204" pitchFamily="34" charset="-122"/>
              <a:ea typeface="微软雅黑" panose="020B0503020204020204" pitchFamily="34" charset="-122"/>
            </a:endParaRPr>
          </a:p>
          <a:p>
            <a:pPr marL="342900" indent="-342900" algn="just" hangingPunct="0">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退出帝国主义战争；</a:t>
            </a:r>
            <a:endParaRPr lang="en-US" altLang="zh-CN" sz="2400" dirty="0" smtClean="0">
              <a:latin typeface="微软雅黑" panose="020B0503020204020204" pitchFamily="34" charset="-122"/>
              <a:ea typeface="微软雅黑" panose="020B0503020204020204" pitchFamily="34" charset="-122"/>
            </a:endParaRPr>
          </a:p>
          <a:p>
            <a:pPr marL="342900" indent="-342900" algn="just" hangingPunct="0">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直接任务不是实行社会主义，而是立即过渡到工人代表苏维埃监督社会的产品生产和分配。</a:t>
            </a:r>
            <a:endParaRPr lang="en-US" altLang="zh-CN" sz="2400" dirty="0" smtClean="0">
              <a:latin typeface="微软雅黑" panose="020B0503020204020204" pitchFamily="34" charset="-122"/>
              <a:ea typeface="微软雅黑" panose="020B0503020204020204" pitchFamily="34" charset="-122"/>
            </a:endParaRPr>
          </a:p>
          <a:p>
            <a:pPr algn="just" hangingPunct="0">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rPr>
              <a:t>和平</a:t>
            </a:r>
            <a:r>
              <a:rPr lang="zh-CN" altLang="en-US" sz="2400" dirty="0" smtClean="0">
                <a:solidFill>
                  <a:srgbClr val="FF0000"/>
                </a:solidFill>
                <a:latin typeface="微软雅黑" panose="020B0503020204020204" pitchFamily="34" charset="-122"/>
                <a:ea typeface="微软雅黑" panose="020B0503020204020204" pitchFamily="34" charset="-122"/>
              </a:rPr>
              <a:t>法令：</a:t>
            </a:r>
            <a:r>
              <a:rPr lang="zh-CN" altLang="en-US" sz="2400" dirty="0" smtClean="0">
                <a:latin typeface="微软雅黑" panose="020B0503020204020204" pitchFamily="34" charset="-122"/>
                <a:ea typeface="微软雅黑" panose="020B0503020204020204" pitchFamily="34" charset="-122"/>
              </a:rPr>
              <a:t>俄国退出帝国主义的世界大战，缔结不割地赔款的和平条约；</a:t>
            </a:r>
            <a:endParaRPr lang="en-US" altLang="zh-CN" sz="2400" dirty="0" smtClean="0">
              <a:latin typeface="微软雅黑" panose="020B0503020204020204" pitchFamily="34" charset="-122"/>
              <a:ea typeface="微软雅黑" panose="020B0503020204020204" pitchFamily="34" charset="-122"/>
            </a:endParaRPr>
          </a:p>
          <a:p>
            <a:pPr algn="just" hangingPunct="0">
              <a:lnSpc>
                <a:spcPct val="120000"/>
              </a:lnSpc>
            </a:pPr>
            <a:r>
              <a:rPr lang="zh-CN" altLang="en-US" sz="2400" dirty="0">
                <a:solidFill>
                  <a:srgbClr val="FF0000"/>
                </a:solidFill>
                <a:latin typeface="微软雅黑" panose="020B0503020204020204" pitchFamily="34" charset="-122"/>
                <a:ea typeface="微软雅黑" panose="020B0503020204020204" pitchFamily="34" charset="-122"/>
              </a:rPr>
              <a:t>土地</a:t>
            </a:r>
            <a:r>
              <a:rPr lang="zh-CN" altLang="en-US" sz="2400" dirty="0" smtClean="0">
                <a:solidFill>
                  <a:srgbClr val="FF0000"/>
                </a:solidFill>
                <a:latin typeface="微软雅黑" panose="020B0503020204020204" pitchFamily="34" charset="-122"/>
                <a:ea typeface="微软雅黑" panose="020B0503020204020204" pitchFamily="34" charset="-122"/>
              </a:rPr>
              <a:t>法令：</a:t>
            </a:r>
            <a:r>
              <a:rPr lang="zh-CN" altLang="en-US" sz="2400" dirty="0" smtClean="0">
                <a:latin typeface="微软雅黑" panose="020B0503020204020204" pitchFamily="34" charset="-122"/>
                <a:ea typeface="微软雅黑" panose="020B0503020204020204" pitchFamily="34" charset="-122"/>
              </a:rPr>
              <a:t>无偿没收地主土地，生产工具分给劳动者使用。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7787714"/>
      </p:ext>
    </p:extLst>
  </p:cSld>
  <p:clrMapOvr>
    <a:masterClrMapping/>
  </p:clrMapOvr>
  <p:transition spd="med">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24253" y="913284"/>
            <a:ext cx="7874000" cy="4156954"/>
            <a:chOff x="635000" y="1646238"/>
            <a:chExt cx="7874000" cy="3910857"/>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646238"/>
              <a:ext cx="7874000"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547664" y="4725144"/>
              <a:ext cx="15944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35000" y="4491529"/>
              <a:ext cx="7692163" cy="1065566"/>
            </a:xfrm>
            <a:prstGeom prst="rect">
              <a:avLst/>
            </a:prstGeom>
            <a:noFill/>
          </p:spPr>
          <p:txBody>
            <a:bodyPr wrap="square" rtlCol="0">
              <a:spAutoFit/>
            </a:bodyPr>
            <a:lstStyle/>
            <a:p>
              <a:pPr algn="just">
                <a:lnSpc>
                  <a:spcPct val="130000"/>
                </a:lnSpc>
              </a:pPr>
              <a:r>
                <a:rPr lang="zh-CN" altLang="en-US" sz="2600" b="1" dirty="0" smtClean="0"/>
                <a:t>            、从一国到世界。马克思主义的中国化使得这一光辉的事业在中国取得辉煌成果。</a:t>
              </a:r>
              <a:endParaRPr lang="zh-CN" altLang="en-US" sz="2600" b="1" dirty="0"/>
            </a:p>
          </p:txBody>
        </p:sp>
      </p:grpSp>
    </p:spTree>
    <p:extLst>
      <p:ext uri="{BB962C8B-B14F-4D97-AF65-F5344CB8AC3E}">
        <p14:creationId xmlns:p14="http://schemas.microsoft.com/office/powerpoint/2010/main" val="1763223013"/>
      </p:ext>
    </p:extLst>
  </p:cSld>
  <p:clrMapOvr>
    <a:masterClrMapping/>
  </p:clrMapOvr>
  <p:transition spd="med">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296" y="553244"/>
            <a:ext cx="7874000" cy="439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601082"/>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37220"/>
            <a:ext cx="7874000" cy="243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353444"/>
            <a:ext cx="7874000" cy="3099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23920"/>
      </p:ext>
    </p:extLst>
  </p:cSld>
  <p:clrMapOvr>
    <a:masterClrMapping/>
  </p:clrMapOvr>
  <p:transition spd="med">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3204"/>
            <a:ext cx="7874000" cy="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78969" name="Group 25"/>
          <p:cNvGraphicFramePr>
            <a:graphicFrameLocks noGrp="1"/>
          </p:cNvGraphicFramePr>
          <p:nvPr>
            <p:extLst>
              <p:ext uri="{D42A27DB-BD31-4B8C-83A1-F6EECF244321}">
                <p14:modId xmlns:p14="http://schemas.microsoft.com/office/powerpoint/2010/main" val="1575841772"/>
              </p:ext>
            </p:extLst>
          </p:nvPr>
        </p:nvGraphicFramePr>
        <p:xfrm>
          <a:off x="107504" y="1273324"/>
          <a:ext cx="8928992" cy="2636520"/>
        </p:xfrm>
        <a:graphic>
          <a:graphicData uri="http://schemas.openxmlformats.org/drawingml/2006/table">
            <a:tbl>
              <a:tblPr/>
              <a:tblGrid>
                <a:gridCol w="720080"/>
                <a:gridCol w="8208912"/>
              </a:tblGrid>
              <a:tr h="1273029">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史料有效信息</a:t>
                      </a:r>
                      <a:endParaRPr kumimoji="0" lang="zh-CN" altLang="en-US" sz="1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0">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史料一表明列宁主张相对落后的国家也能进行社会主义革命。</a:t>
                      </a:r>
                      <a:endParaRPr kumimoji="0" lang="zh-CN" altLang="en-US" sz="2800" b="1"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p>
                      <a:pPr marL="0" marR="0" lvl="0" indent="0" algn="l" defTabSz="914400" rtl="0" eaLnBrk="1" fontAlgn="base" latinLnBrk="0" hangingPunct="0">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史料二说明十月革命经历了两个急剧发展的不同性质的阶段。</a:t>
                      </a:r>
                      <a:endParaRPr kumimoji="0" lang="zh-CN" altLang="en-US" sz="2800" b="1"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p>
                      <a:pPr marL="0" marR="0" lvl="0" indent="0" algn="l" defTabSz="914400" rtl="0" eaLnBrk="1" fontAlgn="base" latinLnBrk="0" hangingPunct="0">
                        <a:lnSpc>
                          <a:spcPct val="100000"/>
                        </a:lnSpc>
                        <a:spcBef>
                          <a:spcPct val="0"/>
                        </a:spcBef>
                        <a:spcAft>
                          <a:spcPct val="0"/>
                        </a:spcAft>
                        <a:buClrTx/>
                        <a:buSzTx/>
                        <a:buFontTx/>
                        <a:buNone/>
                        <a:tabLst>
                          <a:tab pos="3657600" algn="l"/>
                        </a:tabLst>
                      </a:pPr>
                      <a:r>
                        <a:rPr kumimoji="0" lang="zh-CN" altLang="en-US" sz="28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史料三反映了十月革命的斗争方式为暴力革命。</a:t>
                      </a:r>
                      <a:endParaRPr kumimoji="0" lang="zh-CN" altLang="en-US" sz="28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0" marB="381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03524353"/>
      </p:ext>
    </p:extLst>
  </p:cSld>
  <p:clrMapOvr>
    <a:masterClrMapping/>
  </p:clrMapOvr>
  <p:transition spd="med">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531813"/>
            <a:ext cx="7780338" cy="49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657323"/>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904874"/>
            <a:ext cx="7874000" cy="440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270271"/>
      </p:ext>
    </p:extLst>
  </p:cSld>
  <p:clrMapOvr>
    <a:masterClrMapping/>
  </p:clrMapOvr>
  <p:transition spd="med">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057300"/>
            <a:ext cx="7874000" cy="30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425447"/>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399646"/>
            <a:ext cx="7874000" cy="3690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0370680"/>
      </p:ext>
    </p:extLst>
  </p:cSld>
  <p:clrMapOvr>
    <a:masterClrMapping/>
  </p:clrMapOvr>
  <p:transition spd="med">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841277"/>
            <a:ext cx="7874000" cy="350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54639"/>
      </p:ext>
    </p:extLst>
  </p:cSld>
  <p:clrMapOvr>
    <a:masterClrMapping/>
  </p:clrMapOvr>
  <p:transition spd="med">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697261"/>
            <a:ext cx="7874000" cy="364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588675"/>
      </p:ext>
    </p:extLst>
  </p:cSld>
  <p:clrMapOvr>
    <a:masterClrMapping/>
  </p:clrMapOvr>
  <p:transition spd="med">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9228"/>
            <a:ext cx="8640959" cy="4401205"/>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1918</a:t>
            </a:r>
            <a:r>
              <a:rPr lang="zh-CN" altLang="en-US" sz="2800" dirty="0" smtClean="0">
                <a:latin typeface="微软雅黑" panose="020B0503020204020204" pitchFamily="34" charset="-122"/>
                <a:ea typeface="微软雅黑" panose="020B0503020204020204" pitchFamily="34" charset="-122"/>
              </a:rPr>
              <a:t>年春，俄国各地建立起苏维埃政权，新型的社会主义政治体制在苏俄初步确立。苏维埃即“代表会议”，代表由民主选举产生。全俄苏维埃代表大会是最高权力机构，选举产生政府即人民委员会，人民委员会同时拥有立法权。同年，通过苏维埃宪法，国名为俄罗斯苏维埃联邦社会主义共和国，</a:t>
            </a:r>
            <a:r>
              <a:rPr lang="zh-CN" altLang="en-US" sz="2800" dirty="0" smtClean="0">
                <a:solidFill>
                  <a:srgbClr val="FF0000"/>
                </a:solidFill>
                <a:latin typeface="微软雅黑" panose="020B0503020204020204" pitchFamily="34" charset="-122"/>
                <a:ea typeface="微软雅黑" panose="020B0503020204020204" pitchFamily="34" charset="-122"/>
              </a:rPr>
              <a:t>简称苏俄</a:t>
            </a:r>
            <a:r>
              <a:rPr lang="zh-CN" altLang="en-US" sz="2800" dirty="0" smtClean="0">
                <a:latin typeface="微软雅黑" panose="020B0503020204020204" pitchFamily="34" charset="-122"/>
                <a:ea typeface="微软雅黑" panose="020B0503020204020204" pitchFamily="34" charset="-122"/>
              </a:rPr>
              <a:t>，定都莫斯科。</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solidFill>
                  <a:srgbClr val="FF0000"/>
                </a:solidFill>
                <a:latin typeface="微软雅黑" panose="020B0503020204020204" pitchFamily="34" charset="-122"/>
                <a:ea typeface="微软雅黑" panose="020B0503020204020204" pitchFamily="34" charset="-122"/>
              </a:rPr>
              <a:t>三年</a:t>
            </a:r>
            <a:r>
              <a:rPr lang="zh-CN" altLang="en-US" sz="2800" dirty="0">
                <a:solidFill>
                  <a:srgbClr val="FF0000"/>
                </a:solidFill>
                <a:latin typeface="微软雅黑" panose="020B0503020204020204" pitchFamily="34" charset="-122"/>
                <a:ea typeface="微软雅黑" panose="020B0503020204020204" pitchFamily="34" charset="-122"/>
              </a:rPr>
              <a:t>艰苦的国内</a:t>
            </a:r>
            <a:r>
              <a:rPr lang="zh-CN" altLang="en-US" sz="2800" dirty="0" smtClean="0">
                <a:solidFill>
                  <a:srgbClr val="FF0000"/>
                </a:solidFill>
                <a:latin typeface="微软雅黑" panose="020B0503020204020204" pitchFamily="34" charset="-122"/>
                <a:ea typeface="微软雅黑" panose="020B0503020204020204" pitchFamily="34" charset="-122"/>
              </a:rPr>
              <a:t>战争；战时共产主义</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1922</a:t>
            </a:r>
            <a:r>
              <a:rPr lang="zh-CN" altLang="en-US" sz="2800" dirty="0" smtClean="0">
                <a:latin typeface="微软雅黑" panose="020B0503020204020204" pitchFamily="34" charset="-122"/>
                <a:ea typeface="微软雅黑" panose="020B0503020204020204" pitchFamily="34" charset="-122"/>
              </a:rPr>
              <a:t>年，苏俄联合乌克兰、白俄外高加索联邦组成苏维埃社会主义共和国联盟，</a:t>
            </a:r>
            <a:r>
              <a:rPr lang="zh-CN" altLang="en-US" sz="2800" dirty="0" smtClean="0">
                <a:solidFill>
                  <a:srgbClr val="FF0000"/>
                </a:solidFill>
                <a:latin typeface="微软雅黑" panose="020B0503020204020204" pitchFamily="34" charset="-122"/>
                <a:ea typeface="微软雅黑" panose="020B0503020204020204" pitchFamily="34" charset="-122"/>
              </a:rPr>
              <a:t>简称</a:t>
            </a:r>
            <a:r>
              <a:rPr lang="zh-CN" altLang="en-US" sz="2800" dirty="0">
                <a:solidFill>
                  <a:srgbClr val="FF0000"/>
                </a:solidFill>
                <a:latin typeface="微软雅黑" panose="020B0503020204020204" pitchFamily="34" charset="-122"/>
                <a:ea typeface="微软雅黑" panose="020B0503020204020204" pitchFamily="34" charset="-122"/>
              </a:rPr>
              <a:t>苏联</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822652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lum bright="-44000" contrast="53000"/>
            <a:extLst>
              <a:ext uri="{28A0092B-C50C-407E-A947-70E740481C1C}">
                <a14:useLocalDpi xmlns:a14="http://schemas.microsoft.com/office/drawing/2010/main" val="0"/>
              </a:ext>
            </a:extLst>
          </a:blip>
          <a:srcRect r="58243"/>
          <a:stretch/>
        </p:blipFill>
        <p:spPr bwMode="auto">
          <a:xfrm>
            <a:off x="0" y="441628"/>
            <a:ext cx="3816424" cy="4504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cstate="print">
            <a:lum bright="-40000" contrast="56000"/>
            <a:extLst>
              <a:ext uri="{28A0092B-C50C-407E-A947-70E740481C1C}">
                <a14:useLocalDpi xmlns:a14="http://schemas.microsoft.com/office/drawing/2010/main" val="0"/>
              </a:ext>
            </a:extLst>
          </a:blip>
          <a:srcRect l="43540" t="25724" r="3766" b="24675"/>
          <a:stretch/>
        </p:blipFill>
        <p:spPr bwMode="auto">
          <a:xfrm>
            <a:off x="3816424" y="1273324"/>
            <a:ext cx="5327576"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83968" y="913284"/>
            <a:ext cx="1107996" cy="369332"/>
          </a:xfrm>
          <a:prstGeom prst="rect">
            <a:avLst/>
          </a:prstGeom>
          <a:noFill/>
        </p:spPr>
        <p:txBody>
          <a:bodyPr wrap="non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知识结构</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1857361"/>
      </p:ext>
    </p:extLst>
  </p:cSld>
  <p:clrMapOvr>
    <a:masterClrMapping/>
  </p:clrMapOvr>
  <p:transition spd="med">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http://greatcourse.cnu.edu.cn/sjs/wlkc/kcxx/10/01_clip_image0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163"/>
            <a:ext cx="6526213"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3"/>
          <p:cNvSpPr txBox="1">
            <a:spLocks noChangeArrowheads="1"/>
          </p:cNvSpPr>
          <p:nvPr/>
        </p:nvSpPr>
        <p:spPr bwMode="auto">
          <a:xfrm>
            <a:off x="228600" y="3238500"/>
            <a:ext cx="86804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0"/>
              </a:spcBef>
              <a:buFontTx/>
              <a:buNone/>
            </a:pPr>
            <a:r>
              <a:rPr lang="en-US" altLang="zh-CN" sz="2000" b="1" dirty="0">
                <a:latin typeface="微软雅黑" pitchFamily="34" charset="-122"/>
                <a:ea typeface="微软雅黑" pitchFamily="34" charset="-122"/>
              </a:rPr>
              <a:t>       1918</a:t>
            </a:r>
            <a:r>
              <a:rPr lang="zh-CN" altLang="en-US" sz="2000" b="1" dirty="0">
                <a:latin typeface="微软雅黑" pitchFamily="34" charset="-122"/>
                <a:ea typeface="微软雅黑" pitchFamily="34" charset="-122"/>
              </a:rPr>
              <a:t>年夏天，形势急转，英、法、美、日等国全面向苏俄进攻。他们积极支持国内反动势力，推翻当地的苏维埃政府，建立自卫政权。全国四分之三的土地被敌人占领，主要产粮区乌克兰、西伯利亚和伏尔加河流域，以及过去曾为国家生产</a:t>
            </a:r>
            <a:r>
              <a:rPr lang="en-US" altLang="zh-CN" sz="2000" b="1" dirty="0">
                <a:latin typeface="微软雅黑" pitchFamily="34" charset="-122"/>
                <a:ea typeface="微软雅黑" pitchFamily="34" charset="-122"/>
              </a:rPr>
              <a:t>90%</a:t>
            </a:r>
            <a:r>
              <a:rPr lang="zh-CN" altLang="en-US" sz="2000" b="1" dirty="0">
                <a:latin typeface="微软雅黑" pitchFamily="34" charset="-122"/>
                <a:ea typeface="微软雅黑" pitchFamily="34" charset="-122"/>
              </a:rPr>
              <a:t>的煤炭和</a:t>
            </a:r>
            <a:r>
              <a:rPr lang="en-US" altLang="zh-CN" sz="2000" b="1" dirty="0">
                <a:latin typeface="微软雅黑" pitchFamily="34" charset="-122"/>
                <a:ea typeface="微软雅黑" pitchFamily="34" charset="-122"/>
              </a:rPr>
              <a:t>75%</a:t>
            </a:r>
            <a:r>
              <a:rPr lang="zh-CN" altLang="en-US" sz="2000" b="1" dirty="0">
                <a:latin typeface="微软雅黑" pitchFamily="34" charset="-122"/>
                <a:ea typeface="微软雅黑" pitchFamily="34" charset="-122"/>
              </a:rPr>
              <a:t>生铁、钢材的产地，统统落入敌手，这切断了苏维埃国家粮食、燃料和原料的主要来源。帝国主义者还宣布对苏俄进行封锁，切断了它和国外的一切道路。内地的富农和资产阶级反革命分子也乘机加紧破坏，他们囤积粮食，制造饥饿。</a:t>
            </a:r>
          </a:p>
        </p:txBody>
      </p:sp>
    </p:spTree>
    <p:extLst>
      <p:ext uri="{BB962C8B-B14F-4D97-AF65-F5344CB8AC3E}">
        <p14:creationId xmlns:p14="http://schemas.microsoft.com/office/powerpoint/2010/main" val="2597643792"/>
      </p:ext>
    </p:extLst>
  </p:cSld>
  <p:clrMapOvr>
    <a:masterClrMapping/>
  </p:clrMapOvr>
  <p:transition spd="med">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7513"/>
            <a:ext cx="557847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5"/>
          <p:cNvSpPr txBox="1">
            <a:spLocks noChangeArrowheads="1"/>
          </p:cNvSpPr>
          <p:nvPr/>
        </p:nvSpPr>
        <p:spPr bwMode="auto">
          <a:xfrm>
            <a:off x="5851525" y="3884613"/>
            <a:ext cx="2441575" cy="830262"/>
          </a:xfrm>
          <a:prstGeom prst="rect">
            <a:avLst/>
          </a:prstGeom>
          <a:noFill/>
          <a:ln w="9525">
            <a:noFill/>
            <a:miter lim="800000"/>
            <a:headEnd/>
            <a:tailEnd/>
          </a:ln>
        </p:spPr>
        <p:txBody>
          <a:bodyPr>
            <a:spAutoFit/>
          </a:bodyPr>
          <a:lstStyle/>
          <a:p>
            <a:pPr>
              <a:defRPr/>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苏俄红军开赴抗击白匪的前线</a:t>
            </a:r>
          </a:p>
        </p:txBody>
      </p:sp>
      <p:sp>
        <p:nvSpPr>
          <p:cNvPr id="4" name="Text Box 5"/>
          <p:cNvSpPr txBox="1">
            <a:spLocks noChangeArrowheads="1"/>
          </p:cNvSpPr>
          <p:nvPr/>
        </p:nvSpPr>
        <p:spPr bwMode="auto">
          <a:xfrm>
            <a:off x="666750" y="1292225"/>
            <a:ext cx="3036888" cy="1200150"/>
          </a:xfrm>
          <a:prstGeom prst="rect">
            <a:avLst/>
          </a:prstGeom>
          <a:noFill/>
          <a:ln w="9525">
            <a:noFill/>
            <a:miter lim="800000"/>
            <a:headEnd/>
            <a:tailEnd/>
          </a:ln>
          <a:effectLst/>
        </p:spPr>
        <p:txBody>
          <a:bodyPr>
            <a:spAutoFit/>
          </a:bodyPr>
          <a:lstStyle/>
          <a:p>
            <a:pPr algn="just">
              <a:defRPr/>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国内战争的宣传画：战胜反动的白卫军和帝国主义干涉部队</a:t>
            </a:r>
          </a:p>
        </p:txBody>
      </p:sp>
      <p:graphicFrame>
        <p:nvGraphicFramePr>
          <p:cNvPr id="6149" name="Object 6"/>
          <p:cNvGraphicFramePr>
            <a:graphicFrameLocks noChangeAspect="1"/>
          </p:cNvGraphicFramePr>
          <p:nvPr/>
        </p:nvGraphicFramePr>
        <p:xfrm>
          <a:off x="3786188" y="0"/>
          <a:ext cx="5357812" cy="2987675"/>
        </p:xfrm>
        <a:graphic>
          <a:graphicData uri="http://schemas.openxmlformats.org/presentationml/2006/ole">
            <mc:AlternateContent xmlns:mc="http://schemas.openxmlformats.org/markup-compatibility/2006">
              <mc:Choice xmlns:v="urn:schemas-microsoft-com:vml" Requires="v">
                <p:oleObj spid="_x0000_s9296" name="Image" r:id="rId4" imgW="5993651" imgH="4152381" progId="Photoshop.Image.7">
                  <p:embed/>
                </p:oleObj>
              </mc:Choice>
              <mc:Fallback>
                <p:oleObj name="Image" r:id="rId4" imgW="5993651" imgH="4152381"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3468"/>
                      <a:stretch>
                        <a:fillRect/>
                      </a:stretch>
                    </p:blipFill>
                    <p:spPr bwMode="auto">
                      <a:xfrm>
                        <a:off x="3786188" y="0"/>
                        <a:ext cx="5357812"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46757972"/>
      </p:ext>
    </p:extLst>
  </p:cSld>
  <p:clrMapOvr>
    <a:masterClrMapping/>
  </p:clrMapOvr>
  <p:transition spd="med">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77788" y="1219200"/>
            <a:ext cx="914400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graphicFrame>
        <p:nvGraphicFramePr>
          <p:cNvPr id="9219" name="Object 3"/>
          <p:cNvGraphicFramePr>
            <a:graphicFrameLocks noChangeAspect="1"/>
          </p:cNvGraphicFramePr>
          <p:nvPr/>
        </p:nvGraphicFramePr>
        <p:xfrm>
          <a:off x="1370013" y="927100"/>
          <a:ext cx="6410325" cy="3563938"/>
        </p:xfrm>
        <a:graphic>
          <a:graphicData uri="http://schemas.openxmlformats.org/presentationml/2006/ole">
            <mc:AlternateContent xmlns:mc="http://schemas.openxmlformats.org/markup-compatibility/2006">
              <mc:Choice xmlns:v="urn:schemas-microsoft-com:vml" Requires="v">
                <p:oleObj spid="_x0000_s10320" name="Chart" r:id="rId3" imgW="6410255" imgH="4276800" progId="MSGraph.Chart.8">
                  <p:embed followColorScheme="full"/>
                </p:oleObj>
              </mc:Choice>
              <mc:Fallback>
                <p:oleObj name="Chart" r:id="rId3" imgW="6410255" imgH="4276800" progId="MSGraph.Chart.8">
                  <p:embed followColorScheme="full"/>
                  <p:pic>
                    <p:nvPicPr>
                      <p:cNvPr id="0" name=""/>
                      <p:cNvPicPr>
                        <a:picLocks noChangeAspect="1" noChangeArrowheads="1"/>
                      </p:cNvPicPr>
                      <p:nvPr/>
                    </p:nvPicPr>
                    <p:blipFill>
                      <a:blip r:embed="rId4"/>
                      <a:srcRect/>
                      <a:stretch>
                        <a:fillRect/>
                      </a:stretch>
                    </p:blipFill>
                    <p:spPr bwMode="auto">
                      <a:xfrm>
                        <a:off x="1370013" y="927100"/>
                        <a:ext cx="6410325" cy="356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72" name="Group 4"/>
          <p:cNvGraphicFramePr>
            <a:graphicFrameLocks noGrp="1"/>
          </p:cNvGraphicFramePr>
          <p:nvPr/>
        </p:nvGraphicFramePr>
        <p:xfrm>
          <a:off x="352425" y="838200"/>
          <a:ext cx="8534400" cy="3924300"/>
        </p:xfrm>
        <a:graphic>
          <a:graphicData uri="http://schemas.openxmlformats.org/drawingml/2006/table">
            <a:tbl>
              <a:tblPr/>
              <a:tblGrid>
                <a:gridCol w="1474627"/>
                <a:gridCol w="7059773"/>
              </a:tblGrid>
              <a:tr h="5450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项目</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7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主要内容</a:t>
                      </a: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607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农业政策</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700" b="1" i="0" u="none" strike="noStrike" cap="none" normalizeH="0" baseline="0" smtClean="0">
                        <a:ln>
                          <a:noFill/>
                        </a:ln>
                        <a:solidFill>
                          <a:srgbClr val="3333CC"/>
                        </a:solidFill>
                        <a:effectLst/>
                        <a:latin typeface="微软雅黑" panose="020B0503020204020204" pitchFamily="34" charset="-122"/>
                        <a:ea typeface="微软雅黑" panose="020B0503020204020204" pitchFamily="34" charset="-122"/>
                      </a:endParaRP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009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工业政策</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7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endParaRP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56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贸易政策</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700" b="1" i="0" u="none" strike="noStrike" cap="none" normalizeH="0" baseline="0" smtClean="0">
                        <a:ln>
                          <a:noFill/>
                        </a:ln>
                        <a:solidFill>
                          <a:srgbClr val="FF3300"/>
                        </a:solidFill>
                        <a:effectLst/>
                        <a:latin typeface="微软雅黑" panose="020B0503020204020204" pitchFamily="34" charset="-122"/>
                        <a:ea typeface="微软雅黑" panose="020B0503020204020204" pitchFamily="34" charset="-122"/>
                      </a:endParaRP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334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分配制度</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700" b="1" i="0" u="none" strike="noStrike" cap="none" normalizeH="0" baseline="0" smtClean="0">
                        <a:ln>
                          <a:noFill/>
                        </a:ln>
                        <a:solidFill>
                          <a:srgbClr val="3333CC"/>
                        </a:solidFill>
                        <a:effectLst/>
                        <a:latin typeface="微软雅黑" panose="020B0503020204020204" pitchFamily="34" charset="-122"/>
                        <a:ea typeface="微软雅黑" panose="020B0503020204020204" pitchFamily="34" charset="-122"/>
                      </a:endParaRP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r>
              <a:tr h="5583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rPr>
                        <a:t>劳动方面</a:t>
                      </a:r>
                    </a:p>
                  </a:txBody>
                  <a:tcPr marT="38103" marB="38103"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700" b="1" i="0" u="none" strike="noStrike" cap="none" normalizeH="0" baseline="0" dirty="0" smtClean="0">
                        <a:ln>
                          <a:noFill/>
                        </a:ln>
                        <a:solidFill>
                          <a:srgbClr val="3333CC"/>
                        </a:solidFill>
                        <a:effectLst/>
                        <a:latin typeface="微软雅黑" panose="020B0503020204020204" pitchFamily="34" charset="-122"/>
                        <a:ea typeface="微软雅黑" panose="020B0503020204020204" pitchFamily="34" charset="-122"/>
                      </a:endParaRPr>
                    </a:p>
                  </a:txBody>
                  <a:tcPr marT="38103" marB="38103"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11995" name="Text Box 27"/>
          <p:cNvSpPr txBox="1">
            <a:spLocks noChangeArrowheads="1"/>
          </p:cNvSpPr>
          <p:nvPr/>
        </p:nvSpPr>
        <p:spPr bwMode="auto">
          <a:xfrm>
            <a:off x="1981200" y="1346200"/>
            <a:ext cx="68151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solidFill>
                  <a:srgbClr val="FF0066"/>
                </a:solidFill>
                <a:latin typeface="微软雅黑" pitchFamily="34" charset="-122"/>
                <a:ea typeface="微软雅黑" pitchFamily="34" charset="-122"/>
              </a:rPr>
              <a:t>余粮收集制</a:t>
            </a:r>
            <a:r>
              <a:rPr lang="zh-CN" altLang="en-US" sz="2400" b="1">
                <a:latin typeface="微软雅黑" pitchFamily="34" charset="-122"/>
                <a:ea typeface="微软雅黑" pitchFamily="34" charset="-122"/>
              </a:rPr>
              <a:t>，国家实行对粮食的 垄断政策，不允许私人买卖。</a:t>
            </a:r>
          </a:p>
        </p:txBody>
      </p:sp>
      <p:sp>
        <p:nvSpPr>
          <p:cNvPr id="211996" name="Text Box 28"/>
          <p:cNvSpPr txBox="1">
            <a:spLocks noChangeArrowheads="1"/>
          </p:cNvSpPr>
          <p:nvPr/>
        </p:nvSpPr>
        <p:spPr bwMode="auto">
          <a:xfrm>
            <a:off x="1974850" y="2185988"/>
            <a:ext cx="66357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latin typeface="微软雅黑" pitchFamily="34" charset="-122"/>
                <a:ea typeface="微软雅黑" pitchFamily="34" charset="-122"/>
              </a:rPr>
              <a:t>全面推行</a:t>
            </a:r>
            <a:r>
              <a:rPr lang="zh-CN" altLang="en-US" sz="2400" b="1">
                <a:solidFill>
                  <a:srgbClr val="FF3300"/>
                </a:solidFill>
                <a:latin typeface="微软雅黑" pitchFamily="34" charset="-122"/>
                <a:ea typeface="微软雅黑" pitchFamily="34" charset="-122"/>
              </a:rPr>
              <a:t>工业国有化</a:t>
            </a:r>
            <a:r>
              <a:rPr lang="zh-CN" altLang="en-US" sz="2400" b="1">
                <a:latin typeface="微软雅黑" pitchFamily="34" charset="-122"/>
                <a:ea typeface="微软雅黑" pitchFamily="34" charset="-122"/>
              </a:rPr>
              <a:t>。将大中小企业全部收归国有；建立高度集中的经济管理体制</a:t>
            </a:r>
            <a:r>
              <a:rPr lang="zh-CN" altLang="en-US" sz="2400" b="1">
                <a:solidFill>
                  <a:srgbClr val="3333CC"/>
                </a:solidFill>
                <a:latin typeface="微软雅黑" pitchFamily="34" charset="-122"/>
                <a:ea typeface="微软雅黑" pitchFamily="34" charset="-122"/>
              </a:rPr>
              <a:t>。</a:t>
            </a:r>
            <a:endParaRPr lang="zh-CN" altLang="en-US" sz="2400" b="1">
              <a:latin typeface="微软雅黑" pitchFamily="34" charset="-122"/>
              <a:ea typeface="微软雅黑" pitchFamily="34" charset="-122"/>
            </a:endParaRPr>
          </a:p>
        </p:txBody>
      </p:sp>
      <p:sp>
        <p:nvSpPr>
          <p:cNvPr id="211997" name="Text Box 29"/>
          <p:cNvSpPr txBox="1">
            <a:spLocks noChangeArrowheads="1"/>
          </p:cNvSpPr>
          <p:nvPr/>
        </p:nvSpPr>
        <p:spPr bwMode="auto">
          <a:xfrm>
            <a:off x="2028825" y="3154363"/>
            <a:ext cx="2209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buFontTx/>
              <a:buNone/>
            </a:pPr>
            <a:r>
              <a:rPr lang="zh-CN" altLang="en-US" sz="2400" b="1">
                <a:solidFill>
                  <a:srgbClr val="FF3300"/>
                </a:solidFill>
                <a:latin typeface="微软雅黑" pitchFamily="34" charset="-122"/>
                <a:ea typeface="微软雅黑" pitchFamily="34" charset="-122"/>
              </a:rPr>
              <a:t>取消自由贸易</a:t>
            </a:r>
            <a:endParaRPr lang="en-US" altLang="zh-CN" sz="2400">
              <a:latin typeface="微软雅黑" pitchFamily="34" charset="-122"/>
              <a:ea typeface="微软雅黑" pitchFamily="34" charset="-122"/>
            </a:endParaRPr>
          </a:p>
        </p:txBody>
      </p:sp>
      <p:sp>
        <p:nvSpPr>
          <p:cNvPr id="211998" name="Text Box 30"/>
          <p:cNvSpPr txBox="1">
            <a:spLocks noChangeArrowheads="1"/>
          </p:cNvSpPr>
          <p:nvPr/>
        </p:nvSpPr>
        <p:spPr bwMode="auto">
          <a:xfrm>
            <a:off x="1971675" y="3698875"/>
            <a:ext cx="6408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solidFill>
                  <a:srgbClr val="FF0066"/>
                </a:solidFill>
                <a:latin typeface="微软雅黑" pitchFamily="34" charset="-122"/>
                <a:ea typeface="微软雅黑" pitchFamily="34" charset="-122"/>
              </a:rPr>
              <a:t>实行配给制</a:t>
            </a:r>
            <a:r>
              <a:rPr lang="zh-CN" altLang="en-US" sz="2400" b="1">
                <a:latin typeface="微软雅黑" pitchFamily="34" charset="-122"/>
                <a:ea typeface="微软雅黑" pitchFamily="34" charset="-122"/>
              </a:rPr>
              <a:t>，城市居民的口粮按等级定量供应</a:t>
            </a:r>
          </a:p>
        </p:txBody>
      </p:sp>
      <p:sp>
        <p:nvSpPr>
          <p:cNvPr id="212001" name="Text Box 33"/>
          <p:cNvSpPr txBox="1">
            <a:spLocks noChangeArrowheads="1"/>
          </p:cNvSpPr>
          <p:nvPr/>
        </p:nvSpPr>
        <p:spPr bwMode="auto">
          <a:xfrm>
            <a:off x="1971675" y="4267200"/>
            <a:ext cx="7019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FF0066"/>
                </a:solidFill>
                <a:latin typeface="微软雅黑" pitchFamily="34" charset="-122"/>
                <a:ea typeface="微软雅黑" pitchFamily="34" charset="-122"/>
              </a:rPr>
              <a:t>普遍劳动义务制</a:t>
            </a:r>
            <a:r>
              <a:rPr lang="zh-CN" altLang="en-US" sz="2400" b="1">
                <a:latin typeface="微软雅黑" pitchFamily="34" charset="-122"/>
                <a:ea typeface="微软雅黑" pitchFamily="34" charset="-122"/>
              </a:rPr>
              <a:t>，保证了劳动力的供给</a:t>
            </a:r>
          </a:p>
        </p:txBody>
      </p:sp>
      <p:sp>
        <p:nvSpPr>
          <p:cNvPr id="9248" name="Text Box 36"/>
          <p:cNvSpPr txBox="1">
            <a:spLocks noChangeArrowheads="1"/>
          </p:cNvSpPr>
          <p:nvPr/>
        </p:nvSpPr>
        <p:spPr bwMode="auto">
          <a:xfrm>
            <a:off x="271463" y="483870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3600" b="1">
                <a:solidFill>
                  <a:srgbClr val="800000"/>
                </a:solidFill>
              </a:rPr>
              <a:t>特点</a:t>
            </a:r>
            <a:r>
              <a:rPr lang="zh-CN" altLang="en-US" sz="3600" b="1">
                <a:solidFill>
                  <a:srgbClr val="003300"/>
                </a:solidFill>
              </a:rPr>
              <a:t>：</a:t>
            </a:r>
          </a:p>
        </p:txBody>
      </p:sp>
      <p:sp>
        <p:nvSpPr>
          <p:cNvPr id="212005" name="Text Box 37"/>
          <p:cNvSpPr txBox="1">
            <a:spLocks noChangeArrowheads="1"/>
          </p:cNvSpPr>
          <p:nvPr/>
        </p:nvSpPr>
        <p:spPr bwMode="auto">
          <a:xfrm>
            <a:off x="1536700" y="4838700"/>
            <a:ext cx="472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3600" b="1">
                <a:solidFill>
                  <a:srgbClr val="800000"/>
                </a:solidFill>
                <a:latin typeface="微软雅黑" pitchFamily="34" charset="-122"/>
                <a:ea typeface="微软雅黑" pitchFamily="34" charset="-122"/>
              </a:rPr>
              <a:t>战时</a:t>
            </a:r>
            <a:r>
              <a:rPr lang="en-US" altLang="zh-CN" sz="3600" b="1">
                <a:solidFill>
                  <a:srgbClr val="800000"/>
                </a:solidFill>
                <a:latin typeface="微软雅黑" pitchFamily="34" charset="-122"/>
                <a:ea typeface="微软雅黑" pitchFamily="34" charset="-122"/>
              </a:rPr>
              <a:t>.</a:t>
            </a:r>
            <a:r>
              <a:rPr lang="zh-CN" altLang="en-US" sz="3600" b="1">
                <a:solidFill>
                  <a:srgbClr val="800000"/>
                </a:solidFill>
                <a:latin typeface="微软雅黑" pitchFamily="34" charset="-122"/>
                <a:ea typeface="微软雅黑" pitchFamily="34" charset="-122"/>
              </a:rPr>
              <a:t>共产主义</a:t>
            </a:r>
          </a:p>
          <a:p>
            <a:pPr eaLnBrk="1" hangingPunct="1">
              <a:spcBef>
                <a:spcPct val="0"/>
              </a:spcBef>
              <a:buFontTx/>
              <a:buNone/>
            </a:pPr>
            <a:endParaRPr lang="en-US" altLang="zh-CN" sz="3600">
              <a:solidFill>
                <a:srgbClr val="800000"/>
              </a:solidFill>
              <a:latin typeface="微软雅黑" pitchFamily="34" charset="-122"/>
              <a:ea typeface="微软雅黑" pitchFamily="34" charset="-122"/>
            </a:endParaRPr>
          </a:p>
        </p:txBody>
      </p:sp>
      <p:sp>
        <p:nvSpPr>
          <p:cNvPr id="9250" name="Text Box 38"/>
          <p:cNvSpPr txBox="1">
            <a:spLocks noChangeArrowheads="1"/>
          </p:cNvSpPr>
          <p:nvPr/>
        </p:nvSpPr>
        <p:spPr bwMode="auto">
          <a:xfrm>
            <a:off x="334963" y="190500"/>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solidFill>
                  <a:srgbClr val="800000"/>
                </a:solidFill>
                <a:latin typeface="微软雅黑" pitchFamily="34" charset="-122"/>
                <a:ea typeface="微软雅黑" pitchFamily="34" charset="-122"/>
              </a:rPr>
              <a:t>战时共产主义政策</a:t>
            </a:r>
          </a:p>
        </p:txBody>
      </p:sp>
    </p:spTree>
    <p:extLst>
      <p:ext uri="{BB962C8B-B14F-4D97-AF65-F5344CB8AC3E}">
        <p14:creationId xmlns:p14="http://schemas.microsoft.com/office/powerpoint/2010/main" val="52905778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995"/>
                                        </p:tgtEl>
                                        <p:attrNameLst>
                                          <p:attrName>style.visibility</p:attrName>
                                        </p:attrNameLst>
                                      </p:cBhvr>
                                      <p:to>
                                        <p:strVal val="visible"/>
                                      </p:to>
                                    </p:set>
                                    <p:animEffect transition="in" filter="blinds(horizontal)">
                                      <p:cBhvr>
                                        <p:cTn id="7" dur="500"/>
                                        <p:tgtEl>
                                          <p:spTgt spid="211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1996"/>
                                        </p:tgtEl>
                                        <p:attrNameLst>
                                          <p:attrName>style.visibility</p:attrName>
                                        </p:attrNameLst>
                                      </p:cBhvr>
                                      <p:to>
                                        <p:strVal val="visible"/>
                                      </p:to>
                                    </p:set>
                                    <p:animEffect transition="in" filter="blinds(horizontal)">
                                      <p:cBhvr>
                                        <p:cTn id="12" dur="500"/>
                                        <p:tgtEl>
                                          <p:spTgt spid="211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1997"/>
                                        </p:tgtEl>
                                        <p:attrNameLst>
                                          <p:attrName>style.visibility</p:attrName>
                                        </p:attrNameLst>
                                      </p:cBhvr>
                                      <p:to>
                                        <p:strVal val="visible"/>
                                      </p:to>
                                    </p:set>
                                    <p:animEffect transition="in" filter="blinds(horizontal)">
                                      <p:cBhvr>
                                        <p:cTn id="17" dur="500"/>
                                        <p:tgtEl>
                                          <p:spTgt spid="2119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1998"/>
                                        </p:tgtEl>
                                        <p:attrNameLst>
                                          <p:attrName>style.visibility</p:attrName>
                                        </p:attrNameLst>
                                      </p:cBhvr>
                                      <p:to>
                                        <p:strVal val="visible"/>
                                      </p:to>
                                    </p:set>
                                    <p:animEffect transition="in" filter="blinds(horizontal)">
                                      <p:cBhvr>
                                        <p:cTn id="22" dur="500"/>
                                        <p:tgtEl>
                                          <p:spTgt spid="2119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2001"/>
                                        </p:tgtEl>
                                        <p:attrNameLst>
                                          <p:attrName>style.visibility</p:attrName>
                                        </p:attrNameLst>
                                      </p:cBhvr>
                                      <p:to>
                                        <p:strVal val="visible"/>
                                      </p:to>
                                    </p:set>
                                    <p:animEffect transition="in" filter="box(in)">
                                      <p:cBhvr>
                                        <p:cTn id="27" dur="500"/>
                                        <p:tgtEl>
                                          <p:spTgt spid="2120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212005"/>
                                        </p:tgtEl>
                                        <p:attrNameLst>
                                          <p:attrName>style.visibility</p:attrName>
                                        </p:attrNameLst>
                                      </p:cBhvr>
                                      <p:to>
                                        <p:strVal val="visible"/>
                                      </p:to>
                                    </p:set>
                                    <p:anim calcmode="discrete" valueType="clr">
                                      <p:cBhvr override="childStyle">
                                        <p:cTn id="32" dur="80"/>
                                        <p:tgtEl>
                                          <p:spTgt spid="212005"/>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12005"/>
                                        </p:tgtEl>
                                        <p:attrNameLst>
                                          <p:attrName>fillcolor</p:attrName>
                                        </p:attrNameLst>
                                      </p:cBhvr>
                                      <p:tavLst>
                                        <p:tav tm="0">
                                          <p:val>
                                            <p:clrVal>
                                              <a:schemeClr val="accent2"/>
                                            </p:clrVal>
                                          </p:val>
                                        </p:tav>
                                        <p:tav tm="50000">
                                          <p:val>
                                            <p:clrVal>
                                              <a:schemeClr val="hlink"/>
                                            </p:clrVal>
                                          </p:val>
                                        </p:tav>
                                      </p:tavLst>
                                    </p:anim>
                                    <p:set>
                                      <p:cBhvr>
                                        <p:cTn id="34" dur="80"/>
                                        <p:tgtEl>
                                          <p:spTgt spid="21200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95" grpId="0"/>
      <p:bldP spid="211996" grpId="0"/>
      <p:bldP spid="211997" grpId="0"/>
      <p:bldP spid="211998" grpId="0"/>
      <p:bldP spid="212001" grpId="0"/>
      <p:bldP spid="2120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descr="再生纸"/>
          <p:cNvSpPr txBox="1">
            <a:spLocks noChangeArrowheads="1"/>
          </p:cNvSpPr>
          <p:nvPr/>
        </p:nvSpPr>
        <p:spPr bwMode="auto">
          <a:xfrm>
            <a:off x="152400" y="2705100"/>
            <a:ext cx="8915400" cy="1938338"/>
          </a:xfrm>
          <a:prstGeom prst="rect">
            <a:avLst/>
          </a:prstGeom>
          <a:noFill/>
          <a:ln w="31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一个遭受帝国主义战争破坏的国家里，实行余粮征集制，禁止自由贸易，严格地计算和平均分配每一磅粮食，不仅是为了维持生存和战争，而且已经超越“一般革命”的任务，是共产主义的任务，是推进社会主义的“真正的主要的门径”。</a:t>
            </a:r>
            <a:r>
              <a:rPr lang="en-US" altLang="zh-CN" sz="2400" b="1" dirty="0">
                <a:latin typeface="微软雅黑" pitchFamily="34" charset="-122"/>
                <a:ea typeface="微软雅黑" pitchFamily="34" charset="-122"/>
              </a:rPr>
              <a:t> </a:t>
            </a:r>
          </a:p>
          <a:p>
            <a:pPr algn="just" eaLnBrk="1" hangingPunct="1">
              <a:spcBef>
                <a:spcPct val="0"/>
              </a:spcBef>
              <a:buFontTx/>
              <a:buNone/>
            </a:pPr>
            <a:r>
              <a:rPr lang="en-US" altLang="zh-CN" sz="2000" b="1" dirty="0">
                <a:latin typeface="微软雅黑" pitchFamily="34" charset="-122"/>
                <a:ea typeface="微软雅黑" pitchFamily="34" charset="-122"/>
              </a:rPr>
              <a:t>                        ——1919</a:t>
            </a:r>
            <a:r>
              <a:rPr lang="zh-CN" altLang="en-US" sz="2000" b="1" dirty="0">
                <a:latin typeface="微软雅黑" pitchFamily="34" charset="-122"/>
                <a:ea typeface="微软雅黑" pitchFamily="34" charset="-122"/>
              </a:rPr>
              <a:t>年列宁起草的俄共八大通过的党纲</a:t>
            </a:r>
          </a:p>
        </p:txBody>
      </p:sp>
      <p:sp>
        <p:nvSpPr>
          <p:cNvPr id="4" name="TextBox 3"/>
          <p:cNvSpPr txBox="1">
            <a:spLocks noChangeArrowheads="1"/>
          </p:cNvSpPr>
          <p:nvPr/>
        </p:nvSpPr>
        <p:spPr bwMode="auto">
          <a:xfrm>
            <a:off x="152400" y="198438"/>
            <a:ext cx="8915400" cy="830262"/>
          </a:xfrm>
          <a:prstGeom prst="rect">
            <a:avLst/>
          </a:prstGeom>
          <a:noFill/>
          <a:ln w="31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300" b="1">
                <a:latin typeface="微软雅黑" pitchFamily="34" charset="-122"/>
                <a:ea typeface="微软雅黑" pitchFamily="34" charset="-122"/>
              </a:rPr>
              <a:t>       在生产力高度发达的资本主义基础上建立的社会主义实行公有制、计划经济和按劳分配，取消商品生产和货币。</a:t>
            </a:r>
            <a:r>
              <a:rPr lang="en-US" altLang="zh-CN" sz="2300" b="1">
                <a:latin typeface="微软雅黑" pitchFamily="34" charset="-122"/>
                <a:ea typeface="微软雅黑" pitchFamily="34" charset="-122"/>
              </a:rPr>
              <a:t>——</a:t>
            </a:r>
            <a:r>
              <a:rPr lang="zh-CN" altLang="en-US" sz="2300" b="1">
                <a:latin typeface="微软雅黑" pitchFamily="34" charset="-122"/>
                <a:ea typeface="微软雅黑" pitchFamily="34" charset="-122"/>
              </a:rPr>
              <a:t>马克思</a:t>
            </a:r>
          </a:p>
        </p:txBody>
      </p:sp>
      <p:sp>
        <p:nvSpPr>
          <p:cNvPr id="5" name="TextBox 4"/>
          <p:cNvSpPr txBox="1">
            <a:spLocks noChangeArrowheads="1"/>
          </p:cNvSpPr>
          <p:nvPr/>
        </p:nvSpPr>
        <p:spPr bwMode="auto">
          <a:xfrm>
            <a:off x="152400" y="1120775"/>
            <a:ext cx="8915400" cy="1508125"/>
          </a:xfrm>
          <a:prstGeom prst="rect">
            <a:avLst/>
          </a:prstGeom>
          <a:solidFill>
            <a:schemeClr val="accent1">
              <a:alpha val="61960"/>
            </a:schemeClr>
          </a:solidFill>
          <a:ln w="3175">
            <a:solidFill>
              <a:schemeClr val="tx1"/>
            </a:solidFill>
            <a:prstDash val="sysDot"/>
            <a:miter lim="800000"/>
            <a:headEnd/>
            <a:tailEnd/>
          </a:ln>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300" b="1" dirty="0">
                <a:latin typeface="微软雅黑" pitchFamily="34" charset="-122"/>
                <a:ea typeface="微软雅黑" pitchFamily="34" charset="-122"/>
              </a:rPr>
              <a:t>        国内一切土地归国家所有，由当地的雇农和农民代表苏维埃支配；全国银行合并成一个银行，归国家所有，由工人代表苏维埃进行监督；直接任务不是“实行”社会主义，而是立即过渡到由工人代表苏维埃监督的社会的产品生产和分。</a:t>
            </a:r>
            <a:r>
              <a:rPr lang="en-US" altLang="zh-CN" sz="2300" b="1" dirty="0">
                <a:latin typeface="微软雅黑" pitchFamily="34" charset="-122"/>
                <a:ea typeface="微软雅黑" pitchFamily="34" charset="-122"/>
              </a:rPr>
              <a:t>—— </a:t>
            </a:r>
            <a:r>
              <a:rPr lang="zh-CN" altLang="en-US" sz="2300" b="1" dirty="0">
                <a:latin typeface="微软雅黑" pitchFamily="34" charset="-122"/>
                <a:ea typeface="微软雅黑" pitchFamily="34" charset="-122"/>
              </a:rPr>
              <a:t>列宁</a:t>
            </a:r>
            <a:r>
              <a:rPr lang="en-US" altLang="zh-CN" sz="2300" b="1" dirty="0">
                <a:latin typeface="微软雅黑" pitchFamily="34" charset="-122"/>
                <a:ea typeface="微软雅黑" pitchFamily="34" charset="-122"/>
              </a:rPr>
              <a:t>《</a:t>
            </a:r>
            <a:r>
              <a:rPr lang="zh-CN" altLang="en-US" sz="2300" b="1" dirty="0">
                <a:latin typeface="微软雅黑" pitchFamily="34" charset="-122"/>
                <a:ea typeface="微软雅黑" pitchFamily="34" charset="-122"/>
              </a:rPr>
              <a:t>四月提纲</a:t>
            </a:r>
            <a:r>
              <a:rPr lang="en-US" altLang="zh-CN" sz="2300" b="1" dirty="0">
                <a:latin typeface="微软雅黑" pitchFamily="34" charset="-122"/>
                <a:ea typeface="微软雅黑" pitchFamily="34" charset="-122"/>
              </a:rPr>
              <a:t>》</a:t>
            </a:r>
            <a:endParaRPr lang="zh-CN" altLang="en-US" sz="2300" b="1" dirty="0">
              <a:latin typeface="微软雅黑" pitchFamily="34" charset="-122"/>
              <a:ea typeface="微软雅黑" pitchFamily="34" charset="-122"/>
            </a:endParaRPr>
          </a:p>
        </p:txBody>
      </p:sp>
      <p:grpSp>
        <p:nvGrpSpPr>
          <p:cNvPr id="2" name="组合 8"/>
          <p:cNvGrpSpPr>
            <a:grpSpLocks/>
          </p:cNvGrpSpPr>
          <p:nvPr/>
        </p:nvGrpSpPr>
        <p:grpSpPr bwMode="auto">
          <a:xfrm>
            <a:off x="311150" y="4743450"/>
            <a:ext cx="8613775" cy="719138"/>
            <a:chOff x="280895" y="5418692"/>
            <a:chExt cx="8213194" cy="863965"/>
          </a:xfrm>
        </p:grpSpPr>
        <p:sp>
          <p:nvSpPr>
            <p:cNvPr id="11270" name="TextBox 2"/>
            <p:cNvSpPr txBox="1">
              <a:spLocks noChangeArrowheads="1"/>
            </p:cNvSpPr>
            <p:nvPr/>
          </p:nvSpPr>
          <p:spPr bwMode="auto">
            <a:xfrm>
              <a:off x="1655311" y="5802140"/>
              <a:ext cx="6838778" cy="48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a:latin typeface="微软雅黑" pitchFamily="34" charset="-122"/>
                  <a:ea typeface="微软雅黑" pitchFamily="34" charset="-122"/>
                </a:rPr>
                <a:t>这说明了俄共中央对社会主义经济建设的认识有什么变化？</a:t>
              </a:r>
            </a:p>
          </p:txBody>
        </p:sp>
        <p:grpSp>
          <p:nvGrpSpPr>
            <p:cNvPr id="11271" name="组合 11"/>
            <p:cNvGrpSpPr>
              <a:grpSpLocks/>
            </p:cNvGrpSpPr>
            <p:nvPr/>
          </p:nvGrpSpPr>
          <p:grpSpPr bwMode="auto">
            <a:xfrm>
              <a:off x="280895" y="5418692"/>
              <a:ext cx="1483485" cy="857777"/>
              <a:chOff x="663576" y="4694238"/>
              <a:chExt cx="1482813" cy="857251"/>
            </a:xfrm>
          </p:grpSpPr>
          <p:pic>
            <p:nvPicPr>
              <p:cNvPr id="11272" name="Picture 58" descr="newpag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576" y="4694238"/>
                <a:ext cx="792932" cy="85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Box 8"/>
              <p:cNvSpPr txBox="1">
                <a:spLocks noChangeArrowheads="1"/>
              </p:cNvSpPr>
              <p:nvPr/>
            </p:nvSpPr>
            <p:spPr bwMode="auto">
              <a:xfrm>
                <a:off x="1383758" y="4694238"/>
                <a:ext cx="762631"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600" b="1">
                    <a:solidFill>
                      <a:srgbClr val="C00000"/>
                    </a:solidFill>
                    <a:latin typeface="微软雅黑" pitchFamily="34" charset="-122"/>
                    <a:ea typeface="微软雅黑" pitchFamily="34" charset="-122"/>
                    <a:cs typeface="方正舒体"/>
                  </a:rPr>
                  <a:t>想一想</a:t>
                </a:r>
              </a:p>
            </p:txBody>
          </p:sp>
        </p:grpSp>
      </p:grpSp>
    </p:spTree>
    <p:extLst>
      <p:ext uri="{BB962C8B-B14F-4D97-AF65-F5344CB8AC3E}">
        <p14:creationId xmlns:p14="http://schemas.microsoft.com/office/powerpoint/2010/main" val="1851178627"/>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wipe(up)">
                                      <p:cBhvr>
                                        <p:cTn id="17" dur="500"/>
                                        <p:tgtEl>
                                          <p:spTgt spid="2560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827088" y="1358900"/>
            <a:ext cx="7921625" cy="522288"/>
          </a:xfrm>
          <a:prstGeom prst="rect">
            <a:avLst/>
          </a:prstGeom>
          <a:noFill/>
          <a:ln w="38100">
            <a:noFill/>
            <a:miter lim="800000"/>
            <a:headEnd/>
            <a:tailEnd/>
          </a:ln>
        </p:spPr>
        <p:txBody>
          <a:bodyPr>
            <a:spAutoFit/>
          </a:bodyPr>
          <a:lstStyle/>
          <a:p>
            <a:pPr>
              <a:spcBef>
                <a:spcPct val="50000"/>
              </a:spcBef>
              <a:defRPr/>
            </a:pPr>
            <a:r>
              <a:rPr lang="en-US" altLang="zh-CN" sz="2800" b="1" dirty="0">
                <a:solidFill>
                  <a:schemeClr val="tx2">
                    <a:lumMod val="95000"/>
                    <a:lumOff val="5000"/>
                  </a:schemeClr>
                </a:solidFill>
                <a:latin typeface="微软雅黑" panose="020B0503020204020204" pitchFamily="34" charset="-122"/>
                <a:ea typeface="微软雅黑" panose="020B0503020204020204" pitchFamily="34" charset="-122"/>
              </a:rPr>
              <a:t>1919</a:t>
            </a: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年俄国</a:t>
            </a:r>
            <a:r>
              <a:rPr lang="en-US" altLang="zh-CN" sz="2800" b="1" dirty="0">
                <a:solidFill>
                  <a:schemeClr val="tx2">
                    <a:lumMod val="95000"/>
                    <a:lumOff val="5000"/>
                  </a:schemeClr>
                </a:solidFill>
                <a:latin typeface="微软雅黑" panose="020B0503020204020204" pitchFamily="34" charset="-122"/>
                <a:ea typeface="微软雅黑" panose="020B0503020204020204" pitchFamily="34" charset="-122"/>
              </a:rPr>
              <a:t>1</a:t>
            </a: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普特（</a:t>
            </a:r>
            <a:r>
              <a:rPr lang="en-US" altLang="zh-CN" sz="2800" b="1" dirty="0">
                <a:solidFill>
                  <a:schemeClr val="tx2">
                    <a:lumMod val="95000"/>
                    <a:lumOff val="5000"/>
                  </a:schemeClr>
                </a:solidFill>
                <a:latin typeface="微软雅黑" panose="020B0503020204020204" pitchFamily="34" charset="-122"/>
                <a:ea typeface="微软雅黑" panose="020B0503020204020204" pitchFamily="34" charset="-122"/>
              </a:rPr>
              <a:t>16.38</a:t>
            </a: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千克）粮食的价格： </a:t>
            </a:r>
          </a:p>
        </p:txBody>
      </p:sp>
      <p:sp>
        <p:nvSpPr>
          <p:cNvPr id="14339" name="Rectangle 3"/>
          <p:cNvSpPr>
            <a:spLocks noChangeArrowheads="1"/>
          </p:cNvSpPr>
          <p:nvPr/>
        </p:nvSpPr>
        <p:spPr bwMode="auto">
          <a:xfrm>
            <a:off x="4306888" y="2651125"/>
            <a:ext cx="184150" cy="369888"/>
          </a:xfrm>
          <a:prstGeom prst="rect">
            <a:avLst/>
          </a:prstGeom>
          <a:noFill/>
          <a:ln w="38100">
            <a:noFill/>
            <a:miter lim="800000"/>
            <a:headEnd/>
            <a:tailEnd/>
          </a:ln>
        </p:spPr>
        <p:txBody>
          <a:bodyPr wrap="none">
            <a:spAutoFit/>
          </a:bodyPr>
          <a:lstStyle/>
          <a:p>
            <a:pPr>
              <a:defRPr/>
            </a:pPr>
            <a:endParaRPr lang="zh-CN" altLang="en-US">
              <a:solidFill>
                <a:schemeClr val="tx2">
                  <a:lumMod val="95000"/>
                  <a:lumOff val="5000"/>
                </a:schemeClr>
              </a:solidFill>
            </a:endParaRPr>
          </a:p>
        </p:txBody>
      </p:sp>
      <p:graphicFrame>
        <p:nvGraphicFramePr>
          <p:cNvPr id="164868" name="Group 4"/>
          <p:cNvGraphicFramePr>
            <a:graphicFrameLocks noGrp="1"/>
          </p:cNvGraphicFramePr>
          <p:nvPr>
            <p:extLst>
              <p:ext uri="{D42A27DB-BD31-4B8C-83A1-F6EECF244321}">
                <p14:modId xmlns:p14="http://schemas.microsoft.com/office/powerpoint/2010/main" val="943978073"/>
              </p:ext>
            </p:extLst>
          </p:nvPr>
        </p:nvGraphicFramePr>
        <p:xfrm>
          <a:off x="1862138" y="1971675"/>
          <a:ext cx="5605462" cy="2219325"/>
        </p:xfrm>
        <a:graphic>
          <a:graphicData uri="http://schemas.openxmlformats.org/drawingml/2006/table">
            <a:tbl>
              <a:tblPr/>
              <a:tblGrid>
                <a:gridCol w="2805975"/>
                <a:gridCol w="2799487"/>
              </a:tblGrid>
              <a:tr h="7208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rgbClr val="1D12F6"/>
                          </a:solidFill>
                          <a:effectLst/>
                          <a:latin typeface="宋体" pitchFamily="2" charset="-122"/>
                          <a:ea typeface="宋体" pitchFamily="2" charset="-122"/>
                          <a:cs typeface="Times New Roman" pitchFamily="18" charset="0"/>
                        </a:rPr>
                        <a:t>国家征购价</a:t>
                      </a:r>
                      <a:endParaRPr kumimoji="0" lang="zh-CN" altLang="en-US" sz="3200" b="1" i="0" u="none" strike="noStrike" cap="none" normalizeH="0" baseline="0" dirty="0" smtClean="0">
                        <a:ln>
                          <a:noFill/>
                        </a:ln>
                        <a:solidFill>
                          <a:srgbClr val="1D12F6"/>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dirty="0" smtClean="0">
                          <a:ln>
                            <a:noFill/>
                          </a:ln>
                          <a:solidFill>
                            <a:srgbClr val="FFFF00"/>
                          </a:solidFill>
                          <a:effectLst/>
                          <a:latin typeface="宋体" pitchFamily="2" charset="-122"/>
                          <a:ea typeface="宋体" pitchFamily="2" charset="-122"/>
                          <a:cs typeface="Times New Roman" pitchFamily="18" charset="0"/>
                        </a:rPr>
                        <a:t>  6 </a:t>
                      </a:r>
                      <a:r>
                        <a:rPr kumimoji="0" lang="zh-CN" altLang="en-US" sz="3200" b="1" i="0" u="none" strike="noStrike" cap="none" normalizeH="0" baseline="0" dirty="0" smtClean="0">
                          <a:ln>
                            <a:noFill/>
                          </a:ln>
                          <a:solidFill>
                            <a:srgbClr val="FFFF00"/>
                          </a:solidFill>
                          <a:effectLst/>
                          <a:latin typeface="宋体" pitchFamily="2" charset="-122"/>
                          <a:ea typeface="宋体" pitchFamily="2" charset="-122"/>
                          <a:cs typeface="Times New Roman" pitchFamily="18" charset="0"/>
                        </a:rPr>
                        <a:t>卢布</a:t>
                      </a:r>
                      <a:endParaRPr kumimoji="0" lang="zh-CN" altLang="en-US" sz="3200" b="1" i="0" u="none" strike="noStrike" cap="none" normalizeH="0" baseline="0" dirty="0" smtClean="0">
                        <a:ln>
                          <a:noFill/>
                        </a:ln>
                        <a:solidFill>
                          <a:srgbClr val="FFFF00"/>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r>
              <a:tr h="7499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rgbClr val="1D12F6"/>
                          </a:solidFill>
                          <a:effectLst/>
                          <a:latin typeface="宋体" pitchFamily="2" charset="-122"/>
                          <a:ea typeface="宋体" pitchFamily="2" charset="-122"/>
                          <a:cs typeface="Times New Roman" pitchFamily="18" charset="0"/>
                        </a:rPr>
                        <a:t>国家零售价</a:t>
                      </a:r>
                      <a:endParaRPr kumimoji="0" lang="zh-CN" altLang="en-US" sz="3200" b="1" i="0" u="none" strike="noStrike" cap="none" normalizeH="0" baseline="0" dirty="0" smtClean="0">
                        <a:ln>
                          <a:noFill/>
                        </a:ln>
                        <a:solidFill>
                          <a:srgbClr val="1D12F6"/>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smtClean="0">
                          <a:ln>
                            <a:noFill/>
                          </a:ln>
                          <a:solidFill>
                            <a:srgbClr val="FFFF00"/>
                          </a:solidFill>
                          <a:effectLst/>
                          <a:latin typeface="宋体" pitchFamily="2" charset="-122"/>
                          <a:ea typeface="宋体" pitchFamily="2" charset="-122"/>
                          <a:cs typeface="Times New Roman" pitchFamily="18" charset="0"/>
                        </a:rPr>
                        <a:t>  30 </a:t>
                      </a:r>
                      <a:r>
                        <a:rPr kumimoji="0" lang="zh-CN" altLang="en-US" sz="3200" b="1" i="0" u="none" strike="noStrike" cap="none" normalizeH="0" baseline="0" smtClean="0">
                          <a:ln>
                            <a:noFill/>
                          </a:ln>
                          <a:solidFill>
                            <a:srgbClr val="FFFF00"/>
                          </a:solidFill>
                          <a:effectLst/>
                          <a:latin typeface="宋体" pitchFamily="2" charset="-122"/>
                          <a:ea typeface="宋体" pitchFamily="2" charset="-122"/>
                          <a:cs typeface="Times New Roman" pitchFamily="18" charset="0"/>
                        </a:rPr>
                        <a:t>卢布</a:t>
                      </a:r>
                      <a:endParaRPr kumimoji="0" lang="zh-CN" altLang="en-US" sz="3200" b="1" i="0" u="none" strike="noStrike" cap="none" normalizeH="0" baseline="0" smtClean="0">
                        <a:ln>
                          <a:noFill/>
                        </a:ln>
                        <a:solidFill>
                          <a:srgbClr val="FFFF00"/>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r>
              <a:tr h="7485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rgbClr val="1D12F6"/>
                          </a:solidFill>
                          <a:effectLst/>
                          <a:latin typeface="宋体" pitchFamily="2" charset="-122"/>
                          <a:ea typeface="宋体" pitchFamily="2" charset="-122"/>
                          <a:cs typeface="Times New Roman" pitchFamily="18" charset="0"/>
                        </a:rPr>
                        <a:t>黑市价格</a:t>
                      </a:r>
                      <a:endParaRPr kumimoji="0" lang="zh-CN" altLang="en-US" sz="3200" b="1" i="0" u="none" strike="noStrike" cap="none" normalizeH="0" baseline="0" dirty="0" smtClean="0">
                        <a:ln>
                          <a:noFill/>
                        </a:ln>
                        <a:solidFill>
                          <a:srgbClr val="1D12F6"/>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none" strike="noStrike" cap="none" normalizeH="0" baseline="0" dirty="0" smtClean="0">
                          <a:ln>
                            <a:noFill/>
                          </a:ln>
                          <a:solidFill>
                            <a:srgbClr val="FFFF00"/>
                          </a:solidFill>
                          <a:effectLst/>
                          <a:latin typeface="宋体" pitchFamily="2" charset="-122"/>
                          <a:ea typeface="宋体" pitchFamily="2" charset="-122"/>
                          <a:cs typeface="Times New Roman" pitchFamily="18" charset="0"/>
                        </a:rPr>
                        <a:t>200 </a:t>
                      </a:r>
                      <a:r>
                        <a:rPr kumimoji="0" lang="zh-CN" altLang="en-US" sz="3200" b="1" i="0" u="none" strike="noStrike" cap="none" normalizeH="0" baseline="0" dirty="0" smtClean="0">
                          <a:ln>
                            <a:noFill/>
                          </a:ln>
                          <a:solidFill>
                            <a:srgbClr val="FFFF00"/>
                          </a:solidFill>
                          <a:effectLst/>
                          <a:latin typeface="宋体" pitchFamily="2" charset="-122"/>
                          <a:ea typeface="宋体" pitchFamily="2" charset="-122"/>
                          <a:cs typeface="Times New Roman" pitchFamily="18" charset="0"/>
                        </a:rPr>
                        <a:t>卢布</a:t>
                      </a:r>
                      <a:endParaRPr kumimoji="0" lang="zh-CN" altLang="en-US" sz="3200" b="1" i="0" u="none" strike="noStrike" cap="none" normalizeH="0" baseline="0" dirty="0" smtClean="0">
                        <a:ln>
                          <a:noFill/>
                        </a:ln>
                        <a:solidFill>
                          <a:srgbClr val="FFFF00"/>
                        </a:solidFill>
                        <a:effectLst/>
                        <a:latin typeface="宋体" pitchFamily="2" charset="-122"/>
                        <a:ea typeface="宋体" pitchFamily="2" charset="-122"/>
                      </a:endParaRPr>
                    </a:p>
                  </a:txBody>
                  <a:tcPr marT="38091" marB="38091" anchor="ctr" anchorCtr="1"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solidFill>
                      <a:schemeClr val="accent2">
                        <a:alpha val="65000"/>
                      </a:schemeClr>
                    </a:solidFill>
                  </a:tcPr>
                </a:tc>
              </a:tr>
            </a:tbl>
          </a:graphicData>
        </a:graphic>
      </p:graphicFrame>
      <p:grpSp>
        <p:nvGrpSpPr>
          <p:cNvPr id="12306" name="Group 18"/>
          <p:cNvGrpSpPr>
            <a:grpSpLocks/>
          </p:cNvGrpSpPr>
          <p:nvPr/>
        </p:nvGrpSpPr>
        <p:grpSpPr bwMode="auto">
          <a:xfrm>
            <a:off x="34925" y="171450"/>
            <a:ext cx="2016125" cy="1139825"/>
            <a:chOff x="4503" y="0"/>
            <a:chExt cx="1462" cy="981"/>
          </a:xfrm>
        </p:grpSpPr>
        <p:pic>
          <p:nvPicPr>
            <p:cNvPr id="12310" name="Picture 19" descr="book9"/>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03" y="0"/>
              <a:ext cx="1462"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9" name="Text Box 20"/>
            <p:cNvSpPr txBox="1">
              <a:spLocks noChangeArrowheads="1"/>
            </p:cNvSpPr>
            <p:nvPr/>
          </p:nvSpPr>
          <p:spPr bwMode="auto">
            <a:xfrm>
              <a:off x="4631" y="280"/>
              <a:ext cx="1197" cy="450"/>
            </a:xfrm>
            <a:prstGeom prst="rect">
              <a:avLst/>
            </a:prstGeom>
            <a:noFill/>
            <a:ln w="9525">
              <a:noFill/>
              <a:miter lim="800000"/>
              <a:headEnd/>
              <a:tailEnd/>
            </a:ln>
          </p:spPr>
          <p:txBody>
            <a:bodyPr>
              <a:spAutoFit/>
            </a:bodyPr>
            <a:lstStyle/>
            <a:p>
              <a:pPr>
                <a:defRPr/>
              </a:pPr>
              <a:r>
                <a:rPr lang="zh-CN" altLang="en-US" sz="2800" b="1">
                  <a:solidFill>
                    <a:schemeClr val="tx2">
                      <a:lumMod val="95000"/>
                      <a:lumOff val="5000"/>
                    </a:schemeClr>
                  </a:solidFill>
                  <a:ea typeface="隶书" pitchFamily="49" charset="-122"/>
                </a:rPr>
                <a:t>读读想想</a:t>
              </a:r>
            </a:p>
          </p:txBody>
        </p:sp>
      </p:grpSp>
      <p:sp>
        <p:nvSpPr>
          <p:cNvPr id="14355" name="Text Box 21"/>
          <p:cNvSpPr txBox="1">
            <a:spLocks noChangeArrowheads="1"/>
          </p:cNvSpPr>
          <p:nvPr/>
        </p:nvSpPr>
        <p:spPr bwMode="auto">
          <a:xfrm>
            <a:off x="2555875" y="290513"/>
            <a:ext cx="6408738" cy="954087"/>
          </a:xfrm>
          <a:prstGeom prst="rect">
            <a:avLst/>
          </a:prstGeom>
          <a:noFill/>
          <a:ln w="38100">
            <a:noFill/>
            <a:miter lim="800000"/>
            <a:headEnd/>
            <a:tailEnd/>
          </a:ln>
        </p:spPr>
        <p:txBody>
          <a:bodyPr>
            <a:spAutoFit/>
          </a:bodyPr>
          <a:lstStyle/>
          <a:p>
            <a:pPr>
              <a:spcBef>
                <a:spcPct val="50000"/>
              </a:spcBef>
              <a:defRPr/>
            </a:pP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阅读下列表格</a:t>
            </a:r>
            <a:endParaRPr lang="en-US" altLang="zh-CN" sz="2800" b="1" dirty="0">
              <a:solidFill>
                <a:schemeClr val="tx2">
                  <a:lumMod val="95000"/>
                  <a:lumOff val="5000"/>
                </a:schemeClr>
              </a:solidFill>
              <a:latin typeface="微软雅黑" panose="020B0503020204020204" pitchFamily="34" charset="-122"/>
              <a:ea typeface="微软雅黑" panose="020B0503020204020204" pitchFamily="34" charset="-122"/>
            </a:endParaRPr>
          </a:p>
          <a:p>
            <a:pPr>
              <a:spcBef>
                <a:spcPts val="0"/>
              </a:spcBef>
              <a:defRPr/>
            </a:pP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评价战时共产主义政策之余粮收集制。</a:t>
            </a:r>
          </a:p>
        </p:txBody>
      </p:sp>
      <p:sp>
        <p:nvSpPr>
          <p:cNvPr id="164886" name="Text Box 22"/>
          <p:cNvSpPr txBox="1">
            <a:spLocks noChangeArrowheads="1"/>
          </p:cNvSpPr>
          <p:nvPr/>
        </p:nvSpPr>
        <p:spPr bwMode="auto">
          <a:xfrm>
            <a:off x="2043113" y="4502150"/>
            <a:ext cx="6172200" cy="523875"/>
          </a:xfrm>
          <a:prstGeom prst="rect">
            <a:avLst/>
          </a:prstGeom>
          <a:noFill/>
          <a:ln w="38100">
            <a:noFill/>
            <a:miter lim="800000"/>
            <a:headEnd/>
            <a:tailEnd/>
          </a:ln>
        </p:spPr>
        <p:txBody>
          <a:bodyPr>
            <a:spAutoFit/>
          </a:bodyPr>
          <a:lstStyle/>
          <a:p>
            <a:pPr>
              <a:spcBef>
                <a:spcPct val="50000"/>
              </a:spcBef>
              <a:defRPr/>
            </a:pPr>
            <a:r>
              <a:rPr lang="zh-CN" altLang="en-US" sz="2800" b="1" dirty="0">
                <a:solidFill>
                  <a:schemeClr val="tx2">
                    <a:lumMod val="95000"/>
                    <a:lumOff val="5000"/>
                  </a:schemeClr>
                </a:solidFill>
                <a:latin typeface="微软雅黑" panose="020B0503020204020204" pitchFamily="34" charset="-122"/>
                <a:ea typeface="微软雅黑" panose="020B0503020204020204" pitchFamily="34" charset="-122"/>
              </a:rPr>
              <a:t>保证军粮供应，但严重损害农民利益。</a:t>
            </a:r>
          </a:p>
        </p:txBody>
      </p:sp>
      <p:sp>
        <p:nvSpPr>
          <p:cNvPr id="14357" name="Rectangle 23"/>
          <p:cNvSpPr>
            <a:spLocks noChangeArrowheads="1"/>
          </p:cNvSpPr>
          <p:nvPr/>
        </p:nvSpPr>
        <p:spPr bwMode="auto">
          <a:xfrm>
            <a:off x="365125" y="4483100"/>
            <a:ext cx="2808288" cy="522288"/>
          </a:xfrm>
          <a:prstGeom prst="rect">
            <a:avLst/>
          </a:prstGeom>
          <a:noFill/>
          <a:ln w="38100">
            <a:noFill/>
            <a:miter lim="800000"/>
            <a:headEnd/>
            <a:tailEnd/>
          </a:ln>
        </p:spPr>
        <p:txBody>
          <a:bodyPr>
            <a:spAutoFit/>
          </a:bodyPr>
          <a:lstStyle/>
          <a:p>
            <a:pPr>
              <a:defRPr/>
            </a:pPr>
            <a:r>
              <a:rPr lang="en-US" altLang="zh-CN" sz="2800" b="1" dirty="0">
                <a:solidFill>
                  <a:schemeClr val="tx2">
                    <a:lumMod val="95000"/>
                    <a:lumOff val="5000"/>
                  </a:schemeClr>
                </a:solidFill>
              </a:rPr>
              <a:t>●  </a:t>
            </a:r>
            <a:r>
              <a:rPr lang="zh-CN" altLang="en-US" sz="2800" b="1" dirty="0">
                <a:solidFill>
                  <a:schemeClr val="tx2">
                    <a:lumMod val="95000"/>
                    <a:lumOff val="5000"/>
                  </a:schemeClr>
                </a:solidFill>
              </a:rPr>
              <a:t>评价</a:t>
            </a:r>
          </a:p>
        </p:txBody>
      </p:sp>
    </p:spTree>
    <p:extLst>
      <p:ext uri="{BB962C8B-B14F-4D97-AF65-F5344CB8AC3E}">
        <p14:creationId xmlns:p14="http://schemas.microsoft.com/office/powerpoint/2010/main" val="290249406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886"/>
                                        </p:tgtEl>
                                        <p:attrNameLst>
                                          <p:attrName>style.visibility</p:attrName>
                                        </p:attrNameLst>
                                      </p:cBhvr>
                                      <p:to>
                                        <p:strVal val="visible"/>
                                      </p:to>
                                    </p:set>
                                    <p:animEffect transition="in" filter="blinds(horizontal)">
                                      <p:cBhvr>
                                        <p:cTn id="7" dur="500"/>
                                        <p:tgtEl>
                                          <p:spTgt spid="164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293688" y="2476500"/>
            <a:ext cx="8545512" cy="3194050"/>
          </a:xfrm>
          <a:prstGeom prst="rect">
            <a:avLst/>
          </a:prstGeom>
          <a:solidFill>
            <a:schemeClr val="accent1">
              <a:alpha val="47842"/>
            </a:schemeClr>
          </a:solidFill>
          <a:ln w="3175">
            <a:solidFill>
              <a:schemeClr val="tx1"/>
            </a:solidFill>
            <a:prstDash val="sysDot"/>
            <a:miter lim="800000"/>
            <a:headEnd/>
            <a:tailEnd/>
          </a:ln>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lnSpc>
                <a:spcPct val="120000"/>
              </a:lnSpc>
              <a:spcBef>
                <a:spcPct val="0"/>
              </a:spcBef>
              <a:buFontTx/>
              <a:buNone/>
            </a:pPr>
            <a:r>
              <a:rPr lang="zh-CN" altLang="en-US" sz="2400" b="1">
                <a:latin typeface="微软雅黑" pitchFamily="34" charset="-122"/>
                <a:ea typeface="微软雅黑" pitchFamily="34" charset="-122"/>
              </a:rPr>
              <a:t>        由于战争的破坏和政策的因素，到国内战争结束的</a:t>
            </a:r>
            <a:r>
              <a:rPr lang="en-US" altLang="zh-CN" sz="2400" b="1">
                <a:latin typeface="微软雅黑" pitchFamily="34" charset="-122"/>
                <a:ea typeface="微软雅黑" pitchFamily="34" charset="-122"/>
              </a:rPr>
              <a:t>1920</a:t>
            </a:r>
            <a:r>
              <a:rPr lang="zh-CN" altLang="en-US" sz="2400" b="1">
                <a:latin typeface="微软雅黑" pitchFamily="34" charset="-122"/>
                <a:ea typeface="微软雅黑" pitchFamily="34" charset="-122"/>
              </a:rPr>
              <a:t>年</a:t>
            </a:r>
            <a:r>
              <a:rPr lang="en-US" altLang="zh-CN" sz="2400" b="1">
                <a:latin typeface="微软雅黑" pitchFamily="34" charset="-122"/>
                <a:ea typeface="微软雅黑" pitchFamily="34" charset="-122"/>
              </a:rPr>
              <a:t>10</a:t>
            </a:r>
            <a:r>
              <a:rPr lang="zh-CN" altLang="en-US" sz="2400" b="1">
                <a:latin typeface="微软雅黑" pitchFamily="34" charset="-122"/>
                <a:ea typeface="微软雅黑" pitchFamily="34" charset="-122"/>
              </a:rPr>
              <a:t>月，苏俄的经济非常糟糕。全国农业总产量只及战前的</a:t>
            </a:r>
            <a:r>
              <a:rPr lang="en-US" altLang="zh-CN" sz="2400" b="1">
                <a:latin typeface="微软雅黑" pitchFamily="34" charset="-122"/>
                <a:ea typeface="微软雅黑" pitchFamily="34" charset="-122"/>
              </a:rPr>
              <a:t>65%</a:t>
            </a:r>
            <a:r>
              <a:rPr lang="zh-CN" altLang="en-US" sz="2400" b="1">
                <a:latin typeface="微软雅黑" pitchFamily="34" charset="-122"/>
                <a:ea typeface="微软雅黑" pitchFamily="34" charset="-122"/>
              </a:rPr>
              <a:t>，粮食产量由</a:t>
            </a:r>
            <a:r>
              <a:rPr lang="en-US" altLang="zh-CN" sz="2400" b="1">
                <a:latin typeface="微软雅黑" pitchFamily="34" charset="-122"/>
                <a:ea typeface="微软雅黑" pitchFamily="34" charset="-122"/>
              </a:rPr>
              <a:t>1916</a:t>
            </a:r>
            <a:r>
              <a:rPr lang="zh-CN" altLang="en-US" sz="2400" b="1">
                <a:latin typeface="微软雅黑" pitchFamily="34" charset="-122"/>
                <a:ea typeface="微软雅黑" pitchFamily="34" charset="-122"/>
              </a:rPr>
              <a:t>年的</a:t>
            </a:r>
            <a:r>
              <a:rPr lang="en-US" altLang="zh-CN" sz="2400" b="1">
                <a:latin typeface="微软雅黑" pitchFamily="34" charset="-122"/>
                <a:ea typeface="微软雅黑" pitchFamily="34" charset="-122"/>
              </a:rPr>
              <a:t>7400</a:t>
            </a:r>
            <a:r>
              <a:rPr lang="zh-CN" altLang="en-US" sz="2400" b="1">
                <a:latin typeface="微软雅黑" pitchFamily="34" charset="-122"/>
                <a:ea typeface="微软雅黑" pitchFamily="34" charset="-122"/>
              </a:rPr>
              <a:t>万吨降到</a:t>
            </a:r>
            <a:r>
              <a:rPr lang="en-US" altLang="zh-CN" sz="2400" b="1">
                <a:latin typeface="微软雅黑" pitchFamily="34" charset="-122"/>
                <a:ea typeface="微软雅黑" pitchFamily="34" charset="-122"/>
              </a:rPr>
              <a:t>1919</a:t>
            </a:r>
            <a:r>
              <a:rPr lang="zh-CN" altLang="en-US" sz="2400" b="1">
                <a:latin typeface="微软雅黑" pitchFamily="34" charset="-122"/>
                <a:ea typeface="微软雅黑" pitchFamily="34" charset="-122"/>
              </a:rPr>
              <a:t>年的</a:t>
            </a:r>
            <a:r>
              <a:rPr lang="en-US" altLang="zh-CN" sz="2400" b="1">
                <a:latin typeface="微软雅黑" pitchFamily="34" charset="-122"/>
                <a:ea typeface="微软雅黑" pitchFamily="34" charset="-122"/>
              </a:rPr>
              <a:t>3000</a:t>
            </a:r>
            <a:r>
              <a:rPr lang="zh-CN" altLang="en-US" sz="2400" b="1">
                <a:latin typeface="微软雅黑" pitchFamily="34" charset="-122"/>
                <a:ea typeface="微软雅黑" pitchFamily="34" charset="-122"/>
              </a:rPr>
              <a:t>万吨；工业产量只及战前的</a:t>
            </a:r>
            <a:r>
              <a:rPr lang="en-US" altLang="zh-CN" sz="2400" b="1">
                <a:latin typeface="微软雅黑" pitchFamily="34" charset="-122"/>
                <a:ea typeface="微软雅黑" pitchFamily="34" charset="-122"/>
              </a:rPr>
              <a:t>10%</a:t>
            </a:r>
            <a:r>
              <a:rPr lang="zh-CN" altLang="en-US" sz="2400" b="1">
                <a:latin typeface="微软雅黑" pitchFamily="34" charset="-122"/>
                <a:ea typeface="微软雅黑" pitchFamily="34" charset="-122"/>
              </a:rPr>
              <a:t>，其中生铁产量只及战前的</a:t>
            </a:r>
            <a:r>
              <a:rPr lang="en-US" altLang="zh-CN" sz="2400" b="1">
                <a:latin typeface="微软雅黑" pitchFamily="34" charset="-122"/>
                <a:ea typeface="微软雅黑" pitchFamily="34" charset="-122"/>
              </a:rPr>
              <a:t>3%</a:t>
            </a:r>
            <a:r>
              <a:rPr lang="zh-CN" altLang="en-US" sz="2400" b="1">
                <a:latin typeface="微软雅黑" pitchFamily="34" charset="-122"/>
                <a:ea typeface="微软雅黑" pitchFamily="34" charset="-122"/>
              </a:rPr>
              <a:t>，各种原料、燃料和生活物资都极度缺乏，人民群众处在挨饥受冻的困境，</a:t>
            </a:r>
            <a:r>
              <a:rPr lang="en-US" altLang="zh-CN" sz="2400" b="1">
                <a:latin typeface="微软雅黑" pitchFamily="34" charset="-122"/>
                <a:ea typeface="微软雅黑" pitchFamily="34" charset="-122"/>
              </a:rPr>
              <a:t>1921</a:t>
            </a:r>
            <a:r>
              <a:rPr lang="zh-CN" altLang="en-US" sz="2400" b="1">
                <a:latin typeface="微软雅黑" pitchFamily="34" charset="-122"/>
                <a:ea typeface="微软雅黑" pitchFamily="34" charset="-122"/>
              </a:rPr>
              <a:t>年的饥荒波及</a:t>
            </a:r>
            <a:r>
              <a:rPr lang="en-US" altLang="zh-CN" sz="2400" b="1">
                <a:latin typeface="微软雅黑" pitchFamily="34" charset="-122"/>
                <a:ea typeface="微软雅黑" pitchFamily="34" charset="-122"/>
              </a:rPr>
              <a:t>20</a:t>
            </a:r>
            <a:r>
              <a:rPr lang="zh-CN" altLang="en-US" sz="2400" b="1">
                <a:latin typeface="微软雅黑" pitchFamily="34" charset="-122"/>
                <a:ea typeface="微软雅黑" pitchFamily="34" charset="-122"/>
              </a:rPr>
              <a:t>多个省，</a:t>
            </a:r>
            <a:r>
              <a:rPr lang="en-US" altLang="zh-CN" sz="2400" b="1">
                <a:latin typeface="微软雅黑" pitchFamily="34" charset="-122"/>
                <a:ea typeface="微软雅黑" pitchFamily="34" charset="-122"/>
              </a:rPr>
              <a:t>3350</a:t>
            </a:r>
            <a:r>
              <a:rPr lang="zh-CN" altLang="en-US" sz="2400" b="1">
                <a:latin typeface="微软雅黑" pitchFamily="34" charset="-122"/>
                <a:ea typeface="微软雅黑" pitchFamily="34" charset="-122"/>
              </a:rPr>
              <a:t>万人受灾，造成了</a:t>
            </a:r>
            <a:r>
              <a:rPr lang="en-US" altLang="zh-CN" sz="2400" b="1">
                <a:latin typeface="微软雅黑" pitchFamily="34" charset="-122"/>
                <a:ea typeface="微软雅黑" pitchFamily="34" charset="-122"/>
              </a:rPr>
              <a:t>520</a:t>
            </a:r>
            <a:r>
              <a:rPr lang="zh-CN" altLang="en-US" sz="2400" b="1">
                <a:latin typeface="微软雅黑" pitchFamily="34" charset="-122"/>
                <a:ea typeface="微软雅黑" pitchFamily="34" charset="-122"/>
              </a:rPr>
              <a:t>万人死亡。</a:t>
            </a:r>
          </a:p>
        </p:txBody>
      </p:sp>
      <p:pic>
        <p:nvPicPr>
          <p:cNvPr id="14339" name="Picture 6" descr="http://i36.tinypic.com/308l5zd.jpg"/>
          <p:cNvPicPr>
            <a:picLocks noChangeAspect="1" noChangeArrowheads="1"/>
          </p:cNvPicPr>
          <p:nvPr/>
        </p:nvPicPr>
        <p:blipFill>
          <a:blip r:embed="rId2">
            <a:lum bright="20000" contrast="18000"/>
            <a:extLst>
              <a:ext uri="{28A0092B-C50C-407E-A947-70E740481C1C}">
                <a14:useLocalDpi xmlns:a14="http://schemas.microsoft.com/office/drawing/2010/main" val="0"/>
              </a:ext>
            </a:extLst>
          </a:blip>
          <a:srcRect/>
          <a:stretch>
            <a:fillRect/>
          </a:stretch>
        </p:blipFill>
        <p:spPr bwMode="auto">
          <a:xfrm>
            <a:off x="633413" y="149225"/>
            <a:ext cx="38639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7" descr="D:\USER\Desktop\haixiachina128400c99246ed1799b0bab944f63f26.jpg"/>
          <p:cNvPicPr>
            <a:picLocks noChangeAspect="1" noChangeArrowheads="1"/>
          </p:cNvPicPr>
          <p:nvPr/>
        </p:nvPicPr>
        <p:blipFill>
          <a:blip r:embed="rId3">
            <a:lum bright="18000" contrast="32000"/>
            <a:extLst>
              <a:ext uri="{28A0092B-C50C-407E-A947-70E740481C1C}">
                <a14:useLocalDpi xmlns:a14="http://schemas.microsoft.com/office/drawing/2010/main" val="0"/>
              </a:ext>
            </a:extLst>
          </a:blip>
          <a:srcRect/>
          <a:stretch>
            <a:fillRect/>
          </a:stretch>
        </p:blipFill>
        <p:spPr bwMode="auto">
          <a:xfrm>
            <a:off x="4641850" y="171450"/>
            <a:ext cx="41973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282311"/>
      </p:ext>
    </p:extLst>
  </p:cSld>
  <p:clrMapOvr>
    <a:masterClrMapping/>
  </p:clrMapOvr>
  <p:transition spd="med">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img.ph.126.net/FUkIgyCbF778TckUOyRarQ==/284289726645842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79413"/>
            <a:ext cx="382905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4" descr="http://www.cqns1946.com/Files/2036-111108-2.jpg"/>
          <p:cNvPicPr>
            <a:picLocks noChangeAspect="1" noChangeArrowheads="1"/>
          </p:cNvPicPr>
          <p:nvPr/>
        </p:nvPicPr>
        <p:blipFill>
          <a:blip r:embed="rId3" cstate="print">
            <a:extLst>
              <a:ext uri="{28A0092B-C50C-407E-A947-70E740481C1C}">
                <a14:useLocalDpi xmlns:a14="http://schemas.microsoft.com/office/drawing/2010/main" val="0"/>
              </a:ext>
            </a:extLst>
          </a:blip>
          <a:srcRect l="1836" t="29961" r="31660" b="1486"/>
          <a:stretch>
            <a:fillRect/>
          </a:stretch>
        </p:blipFill>
        <p:spPr bwMode="auto">
          <a:xfrm>
            <a:off x="4953000" y="341313"/>
            <a:ext cx="35591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1"/>
          <p:cNvSpPr>
            <a:spLocks noChangeArrowheads="1"/>
          </p:cNvSpPr>
          <p:nvPr/>
        </p:nvSpPr>
        <p:spPr bwMode="auto">
          <a:xfrm>
            <a:off x="228600" y="3238500"/>
            <a:ext cx="8763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400" dirty="0">
                <a:latin typeface="微软雅黑" pitchFamily="34" charset="-122"/>
                <a:ea typeface="微软雅黑" pitchFamily="34" charset="-122"/>
              </a:rPr>
              <a:t>       喀琅施塔得水兵叛乱，</a:t>
            </a:r>
            <a:r>
              <a:rPr lang="en-US" altLang="zh-CN" sz="2400" dirty="0">
                <a:latin typeface="微软雅黑" pitchFamily="34" charset="-122"/>
                <a:ea typeface="微软雅黑" pitchFamily="34" charset="-122"/>
              </a:rPr>
              <a:t>1921</a:t>
            </a:r>
            <a:r>
              <a:rPr lang="zh-CN" altLang="en-US" sz="2400" dirty="0">
                <a:latin typeface="微软雅黑" pitchFamily="34" charset="-122"/>
                <a:ea typeface="微软雅黑" pitchFamily="34" charset="-122"/>
              </a:rPr>
              <a:t>年一群喀琅施塔得的水手、士兵及其平民支持者发动反对喀琅施塔得布尔什维克政府的叛乱，他们要求言论自由、改变苏联战争政策、以及允许更多的私人财产</a:t>
            </a:r>
            <a:r>
              <a:rPr lang="zh-CN" altLang="en-US" sz="2400" dirty="0" smtClean="0">
                <a:latin typeface="微软雅黑" pitchFamily="34" charset="-122"/>
                <a:ea typeface="微软雅黑" pitchFamily="34" charset="-122"/>
              </a:rPr>
              <a:t>。红军</a:t>
            </a:r>
            <a:r>
              <a:rPr lang="zh-CN" altLang="en-US" sz="2400" dirty="0">
                <a:latin typeface="微软雅黑" pitchFamily="34" charset="-122"/>
                <a:ea typeface="微软雅黑" pitchFamily="34" charset="-122"/>
              </a:rPr>
              <a:t>总指挥托洛茨基严厉地镇压了叛乱。叛乱敲响了苏俄战时经济政策的警钟。</a:t>
            </a:r>
          </a:p>
        </p:txBody>
      </p:sp>
    </p:spTree>
    <p:extLst>
      <p:ext uri="{BB962C8B-B14F-4D97-AF65-F5344CB8AC3E}">
        <p14:creationId xmlns:p14="http://schemas.microsoft.com/office/powerpoint/2010/main" val="1236283943"/>
      </p:ext>
    </p:extLst>
  </p:cSld>
  <p:clrMapOvr>
    <a:masterClrMapping/>
  </p:clrMapOvr>
  <p:transition spd="med">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533400" y="266700"/>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a:latin typeface="微软雅黑" pitchFamily="34" charset="-122"/>
                <a:ea typeface="微软雅黑" pitchFamily="34" charset="-122"/>
              </a:rPr>
              <a:t>评价</a:t>
            </a:r>
            <a:r>
              <a:rPr lang="zh-CN" altLang="en-US">
                <a:solidFill>
                  <a:srgbClr val="FF3300"/>
                </a:solidFill>
                <a:latin typeface="微软雅黑" pitchFamily="34" charset="-122"/>
                <a:ea typeface="微软雅黑" pitchFamily="34" charset="-122"/>
              </a:rPr>
              <a:t>战时共产主义政策</a:t>
            </a:r>
            <a:r>
              <a:rPr lang="zh-CN" altLang="en-US" b="1">
                <a:latin typeface="微软雅黑" pitchFamily="34" charset="-122"/>
                <a:ea typeface="微软雅黑" pitchFamily="34" charset="-122"/>
              </a:rPr>
              <a:t>：</a:t>
            </a:r>
          </a:p>
        </p:txBody>
      </p:sp>
      <p:sp>
        <p:nvSpPr>
          <p:cNvPr id="197635" name="Text Box 3"/>
          <p:cNvSpPr txBox="1">
            <a:spLocks noChangeArrowheads="1"/>
          </p:cNvSpPr>
          <p:nvPr/>
        </p:nvSpPr>
        <p:spPr bwMode="auto">
          <a:xfrm>
            <a:off x="457200" y="1181100"/>
            <a:ext cx="701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a:t>
            </a:r>
            <a:r>
              <a:rPr lang="zh-CN" altLang="en-US" b="1">
                <a:latin typeface="微软雅黑" pitchFamily="34" charset="-122"/>
                <a:ea typeface="微软雅黑" pitchFamily="34" charset="-122"/>
              </a:rPr>
              <a:t>为战胜国内外敌人提供物质的</a:t>
            </a:r>
            <a:r>
              <a:rPr lang="zh-CN" altLang="en-US" b="1">
                <a:solidFill>
                  <a:srgbClr val="CC0000"/>
                </a:solidFill>
                <a:latin typeface="微软雅黑" pitchFamily="34" charset="-122"/>
                <a:ea typeface="微软雅黑" pitchFamily="34" charset="-122"/>
              </a:rPr>
              <a:t>保障</a:t>
            </a:r>
          </a:p>
        </p:txBody>
      </p:sp>
      <p:sp>
        <p:nvSpPr>
          <p:cNvPr id="197636" name="Text Box 4"/>
          <p:cNvSpPr txBox="1">
            <a:spLocks noChangeArrowheads="1"/>
          </p:cNvSpPr>
          <p:nvPr/>
        </p:nvSpPr>
        <p:spPr bwMode="auto">
          <a:xfrm>
            <a:off x="457200" y="19431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a:latin typeface="微软雅黑" pitchFamily="34" charset="-122"/>
                <a:ea typeface="微软雅黑" pitchFamily="34" charset="-122"/>
              </a:rPr>
              <a:t>2</a:t>
            </a:r>
            <a:r>
              <a:rPr lang="zh-CN" altLang="en-US">
                <a:latin typeface="微软雅黑" pitchFamily="34" charset="-122"/>
                <a:ea typeface="微软雅黑" pitchFamily="34" charset="-122"/>
              </a:rPr>
              <a:t>、</a:t>
            </a:r>
            <a:r>
              <a:rPr lang="zh-CN" altLang="en-US" b="1">
                <a:latin typeface="微软雅黑" pitchFamily="34" charset="-122"/>
                <a:ea typeface="微软雅黑" pitchFamily="34" charset="-122"/>
              </a:rPr>
              <a:t> 引起工人和农民的强烈不满</a:t>
            </a:r>
          </a:p>
        </p:txBody>
      </p:sp>
      <p:sp>
        <p:nvSpPr>
          <p:cNvPr id="197638" name="Text Box 6"/>
          <p:cNvSpPr txBox="1">
            <a:spLocks noChangeArrowheads="1"/>
          </p:cNvSpPr>
          <p:nvPr/>
        </p:nvSpPr>
        <p:spPr bwMode="auto">
          <a:xfrm>
            <a:off x="381000" y="3924300"/>
            <a:ext cx="7924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a:solidFill>
                  <a:srgbClr val="6600FF"/>
                </a:solidFill>
                <a:latin typeface="微软雅黑" pitchFamily="34" charset="-122"/>
                <a:ea typeface="微软雅黑" pitchFamily="34" charset="-122"/>
              </a:rPr>
              <a:t>      </a:t>
            </a:r>
            <a:r>
              <a:rPr lang="zh-CN" altLang="en-US">
                <a:solidFill>
                  <a:srgbClr val="6600FF"/>
                </a:solidFill>
                <a:latin typeface="微软雅黑" pitchFamily="34" charset="-122"/>
                <a:ea typeface="微软雅黑" pitchFamily="34" charset="-122"/>
              </a:rPr>
              <a:t>三年艰苦的内战结束了，</a:t>
            </a:r>
            <a:r>
              <a:rPr lang="zh-CN" altLang="en-US">
                <a:solidFill>
                  <a:srgbClr val="FF3300"/>
                </a:solidFill>
                <a:latin typeface="微软雅黑" pitchFamily="34" charset="-122"/>
                <a:ea typeface="微软雅黑" pitchFamily="34" charset="-122"/>
              </a:rPr>
              <a:t>战时共产主义政策是否依然适应苏俄以后的发展呢？</a:t>
            </a:r>
          </a:p>
        </p:txBody>
      </p:sp>
      <p:sp>
        <p:nvSpPr>
          <p:cNvPr id="7" name="Text Box 4"/>
          <p:cNvSpPr txBox="1">
            <a:spLocks noChangeArrowheads="1"/>
          </p:cNvSpPr>
          <p:nvPr/>
        </p:nvSpPr>
        <p:spPr bwMode="auto">
          <a:xfrm>
            <a:off x="454025" y="27559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a:latin typeface="微软雅黑" pitchFamily="34" charset="-122"/>
                <a:ea typeface="微软雅黑" pitchFamily="34" charset="-122"/>
              </a:rPr>
              <a:t>3</a:t>
            </a:r>
            <a:r>
              <a:rPr lang="zh-CN" altLang="en-US">
                <a:latin typeface="微软雅黑" pitchFamily="34" charset="-122"/>
                <a:ea typeface="微软雅黑" pitchFamily="34" charset="-122"/>
              </a:rPr>
              <a:t>、</a:t>
            </a:r>
            <a:r>
              <a:rPr lang="zh-CN" altLang="en-US" b="1">
                <a:solidFill>
                  <a:srgbClr val="CC0000"/>
                </a:solidFill>
                <a:latin typeface="微软雅黑" pitchFamily="34" charset="-122"/>
                <a:ea typeface="微软雅黑" pitchFamily="34" charset="-122"/>
              </a:rPr>
              <a:t>不是</a:t>
            </a:r>
            <a:r>
              <a:rPr lang="zh-CN" altLang="en-US" b="1">
                <a:latin typeface="微软雅黑" pitchFamily="34" charset="-122"/>
                <a:ea typeface="微软雅黑" pitchFamily="34" charset="-122"/>
              </a:rPr>
              <a:t>向社会主义过渡的</a:t>
            </a:r>
            <a:r>
              <a:rPr lang="zh-CN" altLang="en-US" b="1">
                <a:solidFill>
                  <a:srgbClr val="CC0000"/>
                </a:solidFill>
                <a:latin typeface="微软雅黑" pitchFamily="34" charset="-122"/>
                <a:ea typeface="微软雅黑" pitchFamily="34" charset="-122"/>
              </a:rPr>
              <a:t>正确道路</a:t>
            </a:r>
          </a:p>
        </p:txBody>
      </p:sp>
    </p:spTree>
    <p:extLst>
      <p:ext uri="{BB962C8B-B14F-4D97-AF65-F5344CB8AC3E}">
        <p14:creationId xmlns:p14="http://schemas.microsoft.com/office/powerpoint/2010/main" val="621990555"/>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slide(fromBottom)">
                                      <p:cBhvr>
                                        <p:cTn id="7" dur="500"/>
                                        <p:tgtEl>
                                          <p:spTgt spid="197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97636"/>
                                        </p:tgtEl>
                                        <p:attrNameLst>
                                          <p:attrName>style.visibility</p:attrName>
                                        </p:attrNameLst>
                                      </p:cBhvr>
                                      <p:to>
                                        <p:strVal val="visible"/>
                                      </p:to>
                                    </p:set>
                                    <p:anim calcmode="lin" valueType="num">
                                      <p:cBhvr>
                                        <p:cTn id="12" dur="500" fill="hold"/>
                                        <p:tgtEl>
                                          <p:spTgt spid="197636"/>
                                        </p:tgtEl>
                                        <p:attrNameLst>
                                          <p:attrName>ppt_w</p:attrName>
                                        </p:attrNameLst>
                                      </p:cBhvr>
                                      <p:tavLst>
                                        <p:tav tm="0">
                                          <p:val>
                                            <p:fltVal val="0"/>
                                          </p:val>
                                        </p:tav>
                                        <p:tav tm="100000">
                                          <p:val>
                                            <p:strVal val="#ppt_w"/>
                                          </p:val>
                                        </p:tav>
                                      </p:tavLst>
                                    </p:anim>
                                    <p:anim calcmode="lin" valueType="num">
                                      <p:cBhvr>
                                        <p:cTn id="13" dur="500" fill="hold"/>
                                        <p:tgtEl>
                                          <p:spTgt spid="197636"/>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7638"/>
                                        </p:tgtEl>
                                        <p:attrNameLst>
                                          <p:attrName>style.visibility</p:attrName>
                                        </p:attrNameLst>
                                      </p:cBhvr>
                                      <p:to>
                                        <p:strVal val="visible"/>
                                      </p:to>
                                    </p:set>
                                    <p:animEffect transition="in" filter="wipe(left)">
                                      <p:cBhvr>
                                        <p:cTn id="18" dur="500"/>
                                        <p:tgtEl>
                                          <p:spTgt spid="19763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p:bldP spid="197636" grpId="0"/>
      <p:bldP spid="197638"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descr="再生纸"/>
          <p:cNvSpPr txBox="1">
            <a:spLocks noChangeArrowheads="1"/>
          </p:cNvSpPr>
          <p:nvPr/>
        </p:nvSpPr>
        <p:spPr bwMode="auto">
          <a:xfrm>
            <a:off x="228600" y="952500"/>
            <a:ext cx="8610600" cy="4524375"/>
          </a:xfrm>
          <a:prstGeom prst="rect">
            <a:avLst/>
          </a:prstGeom>
          <a:blipFill dpi="0" rotWithShape="0">
            <a:blip r:embed="rId2"/>
            <a:srcRect/>
            <a:tile tx="0" ty="0" sx="100000" sy="100000" flip="none" algn="tl"/>
          </a:blipFill>
          <a:ln w="31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lnSpc>
                <a:spcPct val="120000"/>
              </a:lnSpc>
              <a:spcBef>
                <a:spcPct val="0"/>
              </a:spcBef>
              <a:buFontTx/>
              <a:buNone/>
            </a:pPr>
            <a:r>
              <a:rPr lang="zh-CN" altLang="en-US" sz="2400" b="1">
                <a:latin typeface="微软雅黑" pitchFamily="34" charset="-122"/>
                <a:ea typeface="微软雅黑" pitchFamily="34" charset="-122"/>
              </a:rPr>
              <a:t>       在经济战线上由于我们企图过渡到共产主义，到</a:t>
            </a:r>
            <a:r>
              <a:rPr lang="en-US" altLang="zh-CN" sz="2400" b="1">
                <a:latin typeface="微软雅黑" pitchFamily="34" charset="-122"/>
                <a:ea typeface="微软雅黑" pitchFamily="34" charset="-122"/>
              </a:rPr>
              <a:t>1921</a:t>
            </a:r>
            <a:r>
              <a:rPr lang="zh-CN" altLang="en-US" sz="2400" b="1">
                <a:latin typeface="微软雅黑" pitchFamily="34" charset="-122"/>
                <a:ea typeface="微软雅黑" pitchFamily="34" charset="-122"/>
              </a:rPr>
              <a:t>年春天我们就遭到了严重的失败，这次失败比以往任何战争失败都严重得多，重大得多，危险得多。这次失败表现在：我们上层制定的经济政策同下层脱节，它没有促成生产力的提高，而提高生产力本是我们党纲规定的紧迫的基本任务。</a:t>
            </a:r>
          </a:p>
          <a:p>
            <a:pPr algn="just" eaLnBrk="1">
              <a:lnSpc>
                <a:spcPct val="120000"/>
              </a:lnSpc>
              <a:spcBef>
                <a:spcPct val="0"/>
              </a:spcBef>
              <a:buFontTx/>
              <a:buNone/>
            </a:pPr>
            <a:r>
              <a:rPr lang="zh-CN" altLang="en-US" sz="2400" b="1">
                <a:latin typeface="微软雅黑" pitchFamily="34" charset="-122"/>
                <a:ea typeface="微软雅黑" pitchFamily="34" charset="-122"/>
              </a:rPr>
              <a:t>       余粮收集制，这种解决城市建设任务的直接的共产主义办法阻碍了生产力的提高，它是我们在</a:t>
            </a:r>
            <a:r>
              <a:rPr lang="en-US" altLang="zh-CN" sz="2400" b="1">
                <a:latin typeface="微软雅黑" pitchFamily="34" charset="-122"/>
                <a:ea typeface="微软雅黑" pitchFamily="34" charset="-122"/>
              </a:rPr>
              <a:t>1921</a:t>
            </a:r>
            <a:r>
              <a:rPr lang="zh-CN" altLang="en-US" sz="2400" b="1">
                <a:latin typeface="微软雅黑" pitchFamily="34" charset="-122"/>
                <a:ea typeface="微软雅黑" pitchFamily="34" charset="-122"/>
              </a:rPr>
              <a:t>年春天遭到严重的经济危机和政治危机的主要原因。所以必须采取某种从我们的路线和政策来看只能叫作最严重的失败和退却的步骤。</a:t>
            </a:r>
            <a:endParaRPr lang="en-US" altLang="zh-CN" sz="2400" b="1">
              <a:latin typeface="微软雅黑" pitchFamily="34" charset="-122"/>
              <a:ea typeface="微软雅黑" pitchFamily="34" charset="-122"/>
            </a:endParaRPr>
          </a:p>
          <a:p>
            <a:pPr algn="just" eaLnBrk="1">
              <a:lnSpc>
                <a:spcPct val="120000"/>
              </a:lnSpc>
              <a:spcBef>
                <a:spcPct val="0"/>
              </a:spcBef>
              <a:buFontTx/>
              <a:buNone/>
            </a:pPr>
            <a:r>
              <a:rPr lang="en-US" altLang="zh-CN" sz="2400" b="1">
                <a:latin typeface="微软雅黑" pitchFamily="34" charset="-122"/>
                <a:ea typeface="微软雅黑" pitchFamily="34" charset="-122"/>
              </a:rPr>
              <a:t>                                                 ——</a:t>
            </a:r>
            <a:r>
              <a:rPr lang="zh-CN" altLang="en-US" sz="2400" b="1">
                <a:latin typeface="微软雅黑" pitchFamily="34" charset="-122"/>
                <a:ea typeface="微软雅黑" pitchFamily="34" charset="-122"/>
              </a:rPr>
              <a:t>列宁</a:t>
            </a:r>
          </a:p>
        </p:txBody>
      </p:sp>
      <p:sp>
        <p:nvSpPr>
          <p:cNvPr id="17411" name="TextBox 1"/>
          <p:cNvSpPr txBox="1">
            <a:spLocks noChangeArrowheads="1"/>
          </p:cNvSpPr>
          <p:nvPr/>
        </p:nvSpPr>
        <p:spPr bwMode="auto">
          <a:xfrm>
            <a:off x="228600" y="215900"/>
            <a:ext cx="2236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a:solidFill>
                  <a:srgbClr val="FF0000"/>
                </a:solidFill>
                <a:latin typeface="微软雅黑" pitchFamily="34" charset="-122"/>
                <a:ea typeface="微软雅黑" pitchFamily="34" charset="-122"/>
              </a:rPr>
              <a:t>列宁的反思</a:t>
            </a:r>
          </a:p>
        </p:txBody>
      </p:sp>
      <p:cxnSp>
        <p:nvCxnSpPr>
          <p:cNvPr id="4" name="直接连接符 3"/>
          <p:cNvCxnSpPr/>
          <p:nvPr/>
        </p:nvCxnSpPr>
        <p:spPr>
          <a:xfrm flipV="1">
            <a:off x="3429000" y="4953000"/>
            <a:ext cx="3733800" cy="38100"/>
          </a:xfrm>
          <a:prstGeom prst="line">
            <a:avLst/>
          </a:prstGeom>
          <a:ln w="317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47687"/>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36525" y="749300"/>
            <a:ext cx="1992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smtClean="0">
                <a:latin typeface="微软雅黑" pitchFamily="34" charset="-122"/>
                <a:ea typeface="微软雅黑" pitchFamily="34" charset="-122"/>
              </a:rPr>
              <a:t>根本原因</a:t>
            </a:r>
            <a:r>
              <a:rPr lang="zh-CN" altLang="en-US" sz="2800" b="1" dirty="0">
                <a:latin typeface="微软雅黑" pitchFamily="34" charset="-122"/>
                <a:ea typeface="微软雅黑" pitchFamily="34" charset="-122"/>
              </a:rPr>
              <a:t>：</a:t>
            </a:r>
          </a:p>
        </p:txBody>
      </p:sp>
      <p:sp>
        <p:nvSpPr>
          <p:cNvPr id="19459" name="Rectangle 5"/>
          <p:cNvSpPr>
            <a:spLocks noChangeArrowheads="1"/>
          </p:cNvSpPr>
          <p:nvPr/>
        </p:nvSpPr>
        <p:spPr bwMode="auto">
          <a:xfrm>
            <a:off x="136525" y="114300"/>
            <a:ext cx="1979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smtClean="0">
                <a:latin typeface="微软雅黑" pitchFamily="34" charset="-122"/>
                <a:ea typeface="微软雅黑" pitchFamily="34" charset="-122"/>
              </a:rPr>
              <a:t>直本原因</a:t>
            </a:r>
            <a:r>
              <a:rPr lang="zh-CN" altLang="en-US" sz="2800" b="1" dirty="0">
                <a:latin typeface="微软雅黑" pitchFamily="34" charset="-122"/>
                <a:ea typeface="微软雅黑" pitchFamily="34" charset="-122"/>
              </a:rPr>
              <a:t>：</a:t>
            </a:r>
          </a:p>
        </p:txBody>
      </p:sp>
      <p:sp>
        <p:nvSpPr>
          <p:cNvPr id="116742" name="Text Box 6"/>
          <p:cNvSpPr txBox="1">
            <a:spLocks noChangeArrowheads="1"/>
          </p:cNvSpPr>
          <p:nvPr/>
        </p:nvSpPr>
        <p:spPr bwMode="auto">
          <a:xfrm>
            <a:off x="2116509" y="114300"/>
            <a:ext cx="77120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dirty="0">
                <a:latin typeface="微软雅黑" pitchFamily="34" charset="-122"/>
                <a:ea typeface="微软雅黑" pitchFamily="34" charset="-122"/>
              </a:rPr>
              <a:t>海军基地兵变，</a:t>
            </a:r>
            <a:r>
              <a:rPr kumimoji="1" lang="zh-CN" altLang="en-US" sz="2400" b="1" dirty="0">
                <a:latin typeface="微软雅黑" pitchFamily="34" charset="-122"/>
                <a:ea typeface="微软雅黑" pitchFamily="34" charset="-122"/>
              </a:rPr>
              <a:t>国内严重的经济困难和政治危机。</a:t>
            </a:r>
          </a:p>
          <a:p>
            <a:pPr eaLnBrk="1" hangingPunct="1">
              <a:spcBef>
                <a:spcPct val="0"/>
              </a:spcBef>
              <a:buFontTx/>
              <a:buNone/>
            </a:pPr>
            <a:endParaRPr lang="zh-CN" altLang="en-US" sz="2400" b="1" dirty="0">
              <a:latin typeface="微软雅黑" pitchFamily="34" charset="-122"/>
              <a:ea typeface="微软雅黑" pitchFamily="34" charset="-122"/>
            </a:endParaRPr>
          </a:p>
          <a:p>
            <a:pPr eaLnBrk="1" hangingPunct="1">
              <a:spcBef>
                <a:spcPct val="0"/>
              </a:spcBef>
              <a:buFontTx/>
              <a:buNone/>
            </a:pPr>
            <a:endParaRPr lang="en-US" altLang="zh-CN" sz="1600" dirty="0">
              <a:latin typeface="微软雅黑" pitchFamily="34" charset="-122"/>
              <a:ea typeface="微软雅黑" pitchFamily="34" charset="-122"/>
            </a:endParaRPr>
          </a:p>
        </p:txBody>
      </p:sp>
      <p:sp>
        <p:nvSpPr>
          <p:cNvPr id="116743" name="Text Box 7"/>
          <p:cNvSpPr txBox="1">
            <a:spLocks noChangeArrowheads="1"/>
          </p:cNvSpPr>
          <p:nvPr/>
        </p:nvSpPr>
        <p:spPr bwMode="auto">
          <a:xfrm>
            <a:off x="2129085" y="608013"/>
            <a:ext cx="7483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solidFill>
                  <a:schemeClr val="accent2"/>
                </a:solidFill>
                <a:latin typeface="微软雅黑" pitchFamily="34" charset="-122"/>
                <a:ea typeface="微软雅黑" pitchFamily="34" charset="-122"/>
              </a:rPr>
              <a:t>战时共产主义政策不能适应战后需要</a:t>
            </a:r>
            <a:endParaRPr lang="en-US" altLang="zh-CN" sz="2800" b="1">
              <a:solidFill>
                <a:schemeClr val="accent2"/>
              </a:solidFill>
              <a:latin typeface="微软雅黑" pitchFamily="34" charset="-122"/>
              <a:ea typeface="微软雅黑" pitchFamily="34" charset="-122"/>
            </a:endParaRPr>
          </a:p>
          <a:p>
            <a:pPr eaLnBrk="1" hangingPunct="1">
              <a:spcBef>
                <a:spcPct val="0"/>
              </a:spcBef>
              <a:buFontTx/>
              <a:buNone/>
            </a:pPr>
            <a:r>
              <a:rPr lang="zh-CN" altLang="en-US" sz="2800" b="1">
                <a:solidFill>
                  <a:schemeClr val="accent2"/>
                </a:solidFill>
                <a:latin typeface="微软雅黑" pitchFamily="34" charset="-122"/>
                <a:ea typeface="微软雅黑" pitchFamily="34" charset="-122"/>
              </a:rPr>
              <a:t>发严重的经济和政治危机</a:t>
            </a:r>
            <a:endParaRPr lang="en-US" altLang="zh-CN" sz="1800">
              <a:latin typeface="微软雅黑" pitchFamily="34" charset="-122"/>
              <a:ea typeface="微软雅黑" pitchFamily="34" charset="-122"/>
            </a:endParaRPr>
          </a:p>
        </p:txBody>
      </p:sp>
      <p:graphicFrame>
        <p:nvGraphicFramePr>
          <p:cNvPr id="2" name="图示 1"/>
          <p:cNvGraphicFramePr/>
          <p:nvPr/>
        </p:nvGraphicFramePr>
        <p:xfrm>
          <a:off x="517525" y="2247900"/>
          <a:ext cx="8001000" cy="250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6756" name="Text Box 20"/>
          <p:cNvSpPr txBox="1">
            <a:spLocks noChangeArrowheads="1"/>
          </p:cNvSpPr>
          <p:nvPr/>
        </p:nvSpPr>
        <p:spPr bwMode="auto">
          <a:xfrm>
            <a:off x="685800" y="3695700"/>
            <a:ext cx="22256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latin typeface="微软雅黑" pitchFamily="34" charset="-122"/>
                <a:ea typeface="微软雅黑" pitchFamily="34" charset="-122"/>
              </a:rPr>
              <a:t>粮食税取代余粮收集制</a:t>
            </a:r>
          </a:p>
        </p:txBody>
      </p:sp>
      <p:sp>
        <p:nvSpPr>
          <p:cNvPr id="116757" name="Text Box 21"/>
          <p:cNvSpPr txBox="1">
            <a:spLocks noChangeArrowheads="1"/>
          </p:cNvSpPr>
          <p:nvPr/>
        </p:nvSpPr>
        <p:spPr bwMode="auto">
          <a:xfrm>
            <a:off x="3352800" y="3771900"/>
            <a:ext cx="23939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kumimoji="1" lang="zh-CN" altLang="en-US" sz="2400" b="1">
                <a:latin typeface="微软雅黑" pitchFamily="34" charset="-122"/>
                <a:ea typeface="微软雅黑" pitchFamily="34" charset="-122"/>
              </a:rPr>
              <a:t>解除工业国有化</a:t>
            </a:r>
          </a:p>
          <a:p>
            <a:pPr algn="ctr" eaLnBrk="1" hangingPunct="1">
              <a:spcBef>
                <a:spcPct val="0"/>
              </a:spcBef>
              <a:buFontTx/>
              <a:buNone/>
            </a:pPr>
            <a:r>
              <a:rPr kumimoji="1" lang="zh-CN" altLang="en-US" sz="2400" b="1">
                <a:latin typeface="微软雅黑" pitchFamily="34" charset="-122"/>
                <a:ea typeface="微软雅黑" pitchFamily="34" charset="-122"/>
              </a:rPr>
              <a:t>允许自由贸易</a:t>
            </a:r>
          </a:p>
        </p:txBody>
      </p:sp>
      <p:sp>
        <p:nvSpPr>
          <p:cNvPr id="116758" name="Text Box 22"/>
          <p:cNvSpPr txBox="1">
            <a:spLocks noChangeArrowheads="1"/>
          </p:cNvSpPr>
          <p:nvPr/>
        </p:nvSpPr>
        <p:spPr bwMode="auto">
          <a:xfrm>
            <a:off x="6553200" y="3933825"/>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latin typeface="微软雅黑" pitchFamily="34" charset="-122"/>
                <a:ea typeface="微软雅黑" pitchFamily="34" charset="-122"/>
              </a:rPr>
              <a:t>按劳分配</a:t>
            </a:r>
          </a:p>
        </p:txBody>
      </p:sp>
      <p:sp>
        <p:nvSpPr>
          <p:cNvPr id="116759" name="AutoShape 23"/>
          <p:cNvSpPr>
            <a:spLocks noChangeArrowheads="1"/>
          </p:cNvSpPr>
          <p:nvPr/>
        </p:nvSpPr>
        <p:spPr bwMode="auto">
          <a:xfrm>
            <a:off x="1584325" y="5087938"/>
            <a:ext cx="1601788" cy="257175"/>
          </a:xfrm>
          <a:prstGeom prst="rightArrow">
            <a:avLst>
              <a:gd name="adj1" fmla="val 50000"/>
              <a:gd name="adj2" fmla="val 162602"/>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latin typeface="微软雅黑" pitchFamily="34" charset="-122"/>
              <a:ea typeface="微软雅黑" pitchFamily="34" charset="-122"/>
            </a:endParaRPr>
          </a:p>
        </p:txBody>
      </p:sp>
      <p:sp>
        <p:nvSpPr>
          <p:cNvPr id="116760" name="Text Box 24"/>
          <p:cNvSpPr txBox="1">
            <a:spLocks noChangeArrowheads="1"/>
          </p:cNvSpPr>
          <p:nvPr/>
        </p:nvSpPr>
        <p:spPr bwMode="auto">
          <a:xfrm>
            <a:off x="3370263" y="4954588"/>
            <a:ext cx="24971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latin typeface="微软雅黑" pitchFamily="34" charset="-122"/>
                <a:ea typeface="微软雅黑" pitchFamily="34" charset="-122"/>
              </a:rPr>
              <a:t>国家资本主义</a:t>
            </a:r>
          </a:p>
        </p:txBody>
      </p:sp>
      <p:sp>
        <p:nvSpPr>
          <p:cNvPr id="19468" name="Text Box 25"/>
          <p:cNvSpPr txBox="1">
            <a:spLocks noChangeArrowheads="1"/>
          </p:cNvSpPr>
          <p:nvPr/>
        </p:nvSpPr>
        <p:spPr bwMode="auto">
          <a:xfrm>
            <a:off x="136525" y="1574800"/>
            <a:ext cx="1316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800000"/>
                </a:solidFill>
                <a:latin typeface="微软雅黑" pitchFamily="34" charset="-122"/>
                <a:ea typeface="微软雅黑" pitchFamily="34" charset="-122"/>
              </a:rPr>
              <a:t>标志：</a:t>
            </a:r>
          </a:p>
        </p:txBody>
      </p:sp>
      <p:sp>
        <p:nvSpPr>
          <p:cNvPr id="116762" name="Text Box 26"/>
          <p:cNvSpPr txBox="1">
            <a:spLocks noChangeArrowheads="1"/>
          </p:cNvSpPr>
          <p:nvPr/>
        </p:nvSpPr>
        <p:spPr bwMode="auto">
          <a:xfrm>
            <a:off x="2052885" y="1598613"/>
            <a:ext cx="5530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800000"/>
                </a:solidFill>
                <a:latin typeface="微软雅黑" pitchFamily="34" charset="-122"/>
                <a:ea typeface="微软雅黑" pitchFamily="34" charset="-122"/>
              </a:rPr>
              <a:t>1921</a:t>
            </a:r>
            <a:r>
              <a:rPr lang="zh-CN" altLang="en-US" sz="2400" b="1">
                <a:solidFill>
                  <a:srgbClr val="800000"/>
                </a:solidFill>
                <a:latin typeface="微软雅黑" pitchFamily="34" charset="-122"/>
                <a:ea typeface="微软雅黑" pitchFamily="34" charset="-122"/>
              </a:rPr>
              <a:t>、</a:t>
            </a:r>
            <a:r>
              <a:rPr lang="en-US" altLang="zh-CN" sz="2400" b="1">
                <a:solidFill>
                  <a:srgbClr val="800000"/>
                </a:solidFill>
                <a:latin typeface="微软雅黑" pitchFamily="34" charset="-122"/>
                <a:ea typeface="微软雅黑" pitchFamily="34" charset="-122"/>
              </a:rPr>
              <a:t>3 </a:t>
            </a:r>
            <a:r>
              <a:rPr lang="zh-CN" altLang="en-US" sz="2400" b="1">
                <a:solidFill>
                  <a:srgbClr val="800000"/>
                </a:solidFill>
                <a:latin typeface="微软雅黑" pitchFamily="34" charset="-122"/>
                <a:ea typeface="微软雅黑" pitchFamily="34" charset="-122"/>
              </a:rPr>
              <a:t>俄共第十次全国代表大会召开</a:t>
            </a:r>
          </a:p>
        </p:txBody>
      </p:sp>
    </p:spTree>
    <p:extLst>
      <p:ext uri="{BB962C8B-B14F-4D97-AF65-F5344CB8AC3E}">
        <p14:creationId xmlns:p14="http://schemas.microsoft.com/office/powerpoint/2010/main" val="1830692327"/>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arn(inHorizontal)">
                                      <p:cBhvr>
                                        <p:cTn id="7" dur="500"/>
                                        <p:tgtEl>
                                          <p:spTgt spid="1167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 calcmode="lin" valueType="num">
                                      <p:cBhvr>
                                        <p:cTn id="12" dur="500" fill="hold"/>
                                        <p:tgtEl>
                                          <p:spTgt spid="116743"/>
                                        </p:tgtEl>
                                        <p:attrNameLst>
                                          <p:attrName>ppt_w</p:attrName>
                                        </p:attrNameLst>
                                      </p:cBhvr>
                                      <p:tavLst>
                                        <p:tav tm="0">
                                          <p:val>
                                            <p:fltVal val="0"/>
                                          </p:val>
                                        </p:tav>
                                        <p:tav tm="100000">
                                          <p:val>
                                            <p:strVal val="#ppt_w"/>
                                          </p:val>
                                        </p:tav>
                                      </p:tavLst>
                                    </p:anim>
                                    <p:anim calcmode="lin" valueType="num">
                                      <p:cBhvr>
                                        <p:cTn id="13" dur="500" fill="hold"/>
                                        <p:tgtEl>
                                          <p:spTgt spid="11674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116762"/>
                                        </p:tgtEl>
                                        <p:attrNameLst>
                                          <p:attrName>style.visibility</p:attrName>
                                        </p:attrNameLst>
                                      </p:cBhvr>
                                      <p:to>
                                        <p:strVal val="visible"/>
                                      </p:to>
                                    </p:set>
                                    <p:anim calcmode="discrete" valueType="clr">
                                      <p:cBhvr override="childStyle">
                                        <p:cTn id="18" dur="80"/>
                                        <p:tgtEl>
                                          <p:spTgt spid="116762"/>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16762"/>
                                        </p:tgtEl>
                                        <p:attrNameLst>
                                          <p:attrName>fillcolor</p:attrName>
                                        </p:attrNameLst>
                                      </p:cBhvr>
                                      <p:tavLst>
                                        <p:tav tm="0">
                                          <p:val>
                                            <p:clrVal>
                                              <a:schemeClr val="accent2"/>
                                            </p:clrVal>
                                          </p:val>
                                        </p:tav>
                                        <p:tav tm="50000">
                                          <p:val>
                                            <p:clrVal>
                                              <a:schemeClr val="hlink"/>
                                            </p:clrVal>
                                          </p:val>
                                        </p:tav>
                                      </p:tavLst>
                                    </p:anim>
                                    <p:set>
                                      <p:cBhvr>
                                        <p:cTn id="20" dur="80"/>
                                        <p:tgtEl>
                                          <p:spTgt spid="116762"/>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116756"/>
                                        </p:tgtEl>
                                        <p:attrNameLst>
                                          <p:attrName>style.visibility</p:attrName>
                                        </p:attrNameLst>
                                      </p:cBhvr>
                                      <p:to>
                                        <p:strVal val="visible"/>
                                      </p:to>
                                    </p:set>
                                    <p:anim calcmode="lin" valueType="num">
                                      <p:cBhvr>
                                        <p:cTn id="29" dur="1000" fill="hold"/>
                                        <p:tgtEl>
                                          <p:spTgt spid="116756"/>
                                        </p:tgtEl>
                                        <p:attrNameLst>
                                          <p:attrName>ppt_w</p:attrName>
                                        </p:attrNameLst>
                                      </p:cBhvr>
                                      <p:tavLst>
                                        <p:tav tm="0">
                                          <p:val>
                                            <p:strVal val="#ppt_w+.3"/>
                                          </p:val>
                                        </p:tav>
                                        <p:tav tm="100000">
                                          <p:val>
                                            <p:strVal val="#ppt_w"/>
                                          </p:val>
                                        </p:tav>
                                      </p:tavLst>
                                    </p:anim>
                                    <p:anim calcmode="lin" valueType="num">
                                      <p:cBhvr>
                                        <p:cTn id="30" dur="1000" fill="hold"/>
                                        <p:tgtEl>
                                          <p:spTgt spid="116756"/>
                                        </p:tgtEl>
                                        <p:attrNameLst>
                                          <p:attrName>ppt_h</p:attrName>
                                        </p:attrNameLst>
                                      </p:cBhvr>
                                      <p:tavLst>
                                        <p:tav tm="0">
                                          <p:val>
                                            <p:strVal val="#ppt_h"/>
                                          </p:val>
                                        </p:tav>
                                        <p:tav tm="100000">
                                          <p:val>
                                            <p:strVal val="#ppt_h"/>
                                          </p:val>
                                        </p:tav>
                                      </p:tavLst>
                                    </p:anim>
                                    <p:animEffect transition="in" filter="fade">
                                      <p:cBhvr>
                                        <p:cTn id="31" dur="1000"/>
                                        <p:tgtEl>
                                          <p:spTgt spid="11675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0" presetClass="entr" presetSubtype="0" fill="hold" grpId="0" nodeType="clickEffect">
                                  <p:stCondLst>
                                    <p:cond delay="0"/>
                                  </p:stCondLst>
                                  <p:iterate type="lt">
                                    <p:tmPct val="10000"/>
                                  </p:iterate>
                                  <p:childTnLst>
                                    <p:set>
                                      <p:cBhvr>
                                        <p:cTn id="35" dur="1" fill="hold">
                                          <p:stCondLst>
                                            <p:cond delay="0"/>
                                          </p:stCondLst>
                                        </p:cTn>
                                        <p:tgtEl>
                                          <p:spTgt spid="116757"/>
                                        </p:tgtEl>
                                        <p:attrNameLst>
                                          <p:attrName>style.visibility</p:attrName>
                                        </p:attrNameLst>
                                      </p:cBhvr>
                                      <p:to>
                                        <p:strVal val="visible"/>
                                      </p:to>
                                    </p:set>
                                    <p:animEffect transition="in" filter="fade">
                                      <p:cBhvr>
                                        <p:cTn id="36" dur="1000"/>
                                        <p:tgtEl>
                                          <p:spTgt spid="116757"/>
                                        </p:tgtEl>
                                      </p:cBhvr>
                                    </p:animEffect>
                                    <p:anim calcmode="lin" valueType="num">
                                      <p:cBhvr>
                                        <p:cTn id="37" dur="1000" fill="hold"/>
                                        <p:tgtEl>
                                          <p:spTgt spid="116757"/>
                                        </p:tgtEl>
                                        <p:attrNameLst>
                                          <p:attrName>ppt_x</p:attrName>
                                        </p:attrNameLst>
                                      </p:cBhvr>
                                      <p:tavLst>
                                        <p:tav tm="0">
                                          <p:val>
                                            <p:strVal val="#ppt_x-.1"/>
                                          </p:val>
                                        </p:tav>
                                        <p:tav tm="100000">
                                          <p:val>
                                            <p:strVal val="#ppt_x"/>
                                          </p:val>
                                        </p:tav>
                                      </p:tavLst>
                                    </p:anim>
                                    <p:anim calcmode="lin" valueType="num">
                                      <p:cBhvr>
                                        <p:cTn id="38" dur="1000" fill="hold"/>
                                        <p:tgtEl>
                                          <p:spTgt spid="11675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6758"/>
                                        </p:tgtEl>
                                        <p:attrNameLst>
                                          <p:attrName>style.visibility</p:attrName>
                                        </p:attrNameLst>
                                      </p:cBhvr>
                                      <p:to>
                                        <p:strVal val="visible"/>
                                      </p:to>
                                    </p:set>
                                    <p:animEffect transition="in" filter="dissolve">
                                      <p:cBhvr>
                                        <p:cTn id="43" dur="500"/>
                                        <p:tgtEl>
                                          <p:spTgt spid="1167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26" fill="hold" grpId="0" nodeType="clickEffect">
                                  <p:stCondLst>
                                    <p:cond delay="0"/>
                                  </p:stCondLst>
                                  <p:childTnLst>
                                    <p:set>
                                      <p:cBhvr>
                                        <p:cTn id="47" dur="1" fill="hold">
                                          <p:stCondLst>
                                            <p:cond delay="0"/>
                                          </p:stCondLst>
                                        </p:cTn>
                                        <p:tgtEl>
                                          <p:spTgt spid="116759"/>
                                        </p:tgtEl>
                                        <p:attrNameLst>
                                          <p:attrName>style.visibility</p:attrName>
                                        </p:attrNameLst>
                                      </p:cBhvr>
                                      <p:to>
                                        <p:strVal val="visible"/>
                                      </p:to>
                                    </p:set>
                                    <p:animEffect transition="in" filter="barn(inHorizontal)">
                                      <p:cBhvr>
                                        <p:cTn id="48" dur="500"/>
                                        <p:tgtEl>
                                          <p:spTgt spid="11675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116760"/>
                                        </p:tgtEl>
                                        <p:attrNameLst>
                                          <p:attrName>style.visibility</p:attrName>
                                        </p:attrNameLst>
                                      </p:cBhvr>
                                      <p:to>
                                        <p:strVal val="visible"/>
                                      </p:to>
                                    </p:set>
                                    <p:anim calcmode="lin" valueType="num">
                                      <p:cBhvr>
                                        <p:cTn id="53" dur="500" fill="hold"/>
                                        <p:tgtEl>
                                          <p:spTgt spid="116760"/>
                                        </p:tgtEl>
                                        <p:attrNameLst>
                                          <p:attrName>ppt_w</p:attrName>
                                        </p:attrNameLst>
                                      </p:cBhvr>
                                      <p:tavLst>
                                        <p:tav tm="0">
                                          <p:val>
                                            <p:fltVal val="0"/>
                                          </p:val>
                                        </p:tav>
                                        <p:tav tm="100000">
                                          <p:val>
                                            <p:strVal val="#ppt_w"/>
                                          </p:val>
                                        </p:tav>
                                      </p:tavLst>
                                    </p:anim>
                                    <p:anim calcmode="lin" valueType="num">
                                      <p:cBhvr>
                                        <p:cTn id="54" dur="500" fill="hold"/>
                                        <p:tgtEl>
                                          <p:spTgt spid="1167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p:bldP spid="116743" grpId="0"/>
      <p:bldGraphic spid="2" grpId="0">
        <p:bldAsOne/>
      </p:bldGraphic>
      <p:bldP spid="116756" grpId="0"/>
      <p:bldP spid="116757" grpId="0"/>
      <p:bldP spid="116758" grpId="0"/>
      <p:bldP spid="116759" grpId="0" animBg="1"/>
      <p:bldP spid="116760" grpId="0"/>
      <p:bldP spid="1167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9" y="193204"/>
            <a:ext cx="7874000" cy="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62622" name="Group 62"/>
          <p:cNvGraphicFramePr>
            <a:graphicFrameLocks noGrp="1"/>
          </p:cNvGraphicFramePr>
          <p:nvPr>
            <p:extLst>
              <p:ext uri="{D42A27DB-BD31-4B8C-83A1-F6EECF244321}">
                <p14:modId xmlns:p14="http://schemas.microsoft.com/office/powerpoint/2010/main" val="3727039613"/>
              </p:ext>
            </p:extLst>
          </p:nvPr>
        </p:nvGraphicFramePr>
        <p:xfrm>
          <a:off x="611560" y="756976"/>
          <a:ext cx="7992888" cy="4419588"/>
        </p:xfrm>
        <a:graphic>
          <a:graphicData uri="http://schemas.openxmlformats.org/drawingml/2006/table">
            <a:tbl>
              <a:tblPr/>
              <a:tblGrid>
                <a:gridCol w="576064"/>
                <a:gridCol w="576064"/>
                <a:gridCol w="6840760"/>
              </a:tblGrid>
              <a:tr h="3690358">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马</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克</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思</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主</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诞</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生</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背</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景</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tab pos="3657600" algn="l"/>
                        </a:tabLst>
                      </a:pPr>
                      <a:r>
                        <a:rPr kumimoji="0" lang="en-US" altLang="zh-CN" sz="20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经济条件：资本主义经济迅速发展，资本主义制度的各种弊病日益暴露。</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阶级条件：</a:t>
                      </a:r>
                      <a:r>
                        <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世纪三四十年代，法国、英国和德意志爆发了大规模工人运动。</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③</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思想条件：马克思、恩格斯批判地继承了德意志的</a:t>
                      </a:r>
                      <a:r>
                        <a:rPr kumimoji="0" lang="zh-CN" altLang="en-US" sz="20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、英国的</a:t>
                      </a:r>
                      <a:r>
                        <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_________________</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和英法的空想社会主义，创立科学社会主义。</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④</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实践条件：马克思、恩格斯深入工人运动</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8690">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标</a:t>
                      </a: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志</a:t>
                      </a:r>
                      <a:endParaRPr kumimoji="0" lang="zh-CN" altLang="en-US"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0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年发表的</a:t>
                      </a:r>
                      <a:r>
                        <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共产党宣言</a:t>
                      </a:r>
                      <a:r>
                        <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a:t>
                      </a:r>
                      <a:endParaRPr kumimoji="0" lang="en-US" altLang="zh-CN" sz="15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7" marB="380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62624" name="Rectangle 64"/>
          <p:cNvSpPr>
            <a:spLocks noChangeArrowheads="1"/>
          </p:cNvSpPr>
          <p:nvPr/>
        </p:nvSpPr>
        <p:spPr bwMode="auto">
          <a:xfrm>
            <a:off x="2267744" y="3001516"/>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古典哲学</a:t>
            </a:r>
          </a:p>
        </p:txBody>
      </p:sp>
      <p:sp>
        <p:nvSpPr>
          <p:cNvPr id="962627" name="Rectangle 67"/>
          <p:cNvSpPr>
            <a:spLocks noChangeArrowheads="1"/>
          </p:cNvSpPr>
          <p:nvPr/>
        </p:nvSpPr>
        <p:spPr bwMode="auto">
          <a:xfrm>
            <a:off x="5004048" y="3043907"/>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古典政治经济学</a:t>
            </a:r>
          </a:p>
        </p:txBody>
      </p:sp>
      <p:sp>
        <p:nvSpPr>
          <p:cNvPr id="962629" name="Rectangle 69"/>
          <p:cNvSpPr>
            <a:spLocks noChangeArrowheads="1"/>
          </p:cNvSpPr>
          <p:nvPr/>
        </p:nvSpPr>
        <p:spPr bwMode="auto">
          <a:xfrm>
            <a:off x="1763688" y="4513684"/>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en-US" altLang="zh-CN" dirty="0">
                <a:latin typeface="Times New Roman" pitchFamily="18" charset="0"/>
                <a:ea typeface="仿宋_GB2312" pitchFamily="49" charset="-122"/>
                <a:cs typeface="Times New Roman" pitchFamily="18" charset="0"/>
              </a:rPr>
              <a:t>1848</a:t>
            </a:r>
          </a:p>
        </p:txBody>
      </p:sp>
    </p:spTree>
    <p:extLst>
      <p:ext uri="{BB962C8B-B14F-4D97-AF65-F5344CB8AC3E}">
        <p14:creationId xmlns:p14="http://schemas.microsoft.com/office/powerpoint/2010/main" val="3137742150"/>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24"/>
                                        </p:tgtEl>
                                        <p:attrNameLst>
                                          <p:attrName>style.visibility</p:attrName>
                                        </p:attrNameLst>
                                      </p:cBhvr>
                                      <p:to>
                                        <p:strVal val="visible"/>
                                      </p:to>
                                    </p:set>
                                    <p:animEffect transition="in" filter="blinds(horizontal)">
                                      <p:cBhvr>
                                        <p:cTn id="7" dur="500"/>
                                        <p:tgtEl>
                                          <p:spTgt spid="9626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627"/>
                                        </p:tgtEl>
                                        <p:attrNameLst>
                                          <p:attrName>style.visibility</p:attrName>
                                        </p:attrNameLst>
                                      </p:cBhvr>
                                      <p:to>
                                        <p:strVal val="visible"/>
                                      </p:to>
                                    </p:set>
                                    <p:animEffect transition="in" filter="blinds(horizontal)">
                                      <p:cBhvr>
                                        <p:cTn id="12" dur="500"/>
                                        <p:tgtEl>
                                          <p:spTgt spid="9626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629"/>
                                        </p:tgtEl>
                                        <p:attrNameLst>
                                          <p:attrName>style.visibility</p:attrName>
                                        </p:attrNameLst>
                                      </p:cBhvr>
                                      <p:to>
                                        <p:strVal val="visible"/>
                                      </p:to>
                                    </p:set>
                                    <p:animEffect transition="in" filter="blinds(horizontal)">
                                      <p:cBhvr>
                                        <p:cTn id="17" dur="500"/>
                                        <p:tgtEl>
                                          <p:spTgt spid="96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4" grpId="0"/>
      <p:bldP spid="962627" grpId="0"/>
      <p:bldP spid="9626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04800" y="16383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latin typeface="微软雅黑" pitchFamily="34" charset="-122"/>
              <a:ea typeface="微软雅黑" pitchFamily="34" charset="-122"/>
            </a:endParaRPr>
          </a:p>
        </p:txBody>
      </p:sp>
      <p:sp>
        <p:nvSpPr>
          <p:cNvPr id="20483" name="Text Box 3"/>
          <p:cNvSpPr txBox="1">
            <a:spLocks noChangeArrowheads="1"/>
          </p:cNvSpPr>
          <p:nvPr/>
        </p:nvSpPr>
        <p:spPr bwMode="auto">
          <a:xfrm>
            <a:off x="327025" y="352425"/>
            <a:ext cx="797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a:latin typeface="微软雅黑" pitchFamily="34" charset="-122"/>
                <a:ea typeface="微软雅黑" pitchFamily="34" charset="-122"/>
              </a:rPr>
              <a:t>新经济政策和战时共产主义政策相比有哪些内容</a:t>
            </a:r>
          </a:p>
        </p:txBody>
      </p:sp>
      <p:graphicFrame>
        <p:nvGraphicFramePr>
          <p:cNvPr id="20484" name="Object 4"/>
          <p:cNvGraphicFramePr>
            <a:graphicFrameLocks noChangeAspect="1"/>
          </p:cNvGraphicFramePr>
          <p:nvPr/>
        </p:nvGraphicFramePr>
        <p:xfrm>
          <a:off x="1752600" y="1498600"/>
          <a:ext cx="6410325" cy="3563938"/>
        </p:xfrm>
        <a:graphic>
          <a:graphicData uri="http://schemas.openxmlformats.org/presentationml/2006/ole">
            <mc:AlternateContent xmlns:mc="http://schemas.openxmlformats.org/markup-compatibility/2006">
              <mc:Choice xmlns:v="urn:schemas-microsoft-com:vml" Requires="v">
                <p:oleObj spid="_x0000_s11344" name="Chart" r:id="rId3" imgW="6410255" imgH="4276800" progId="MSGraph.Chart.8">
                  <p:embed followColorScheme="full"/>
                </p:oleObj>
              </mc:Choice>
              <mc:Fallback>
                <p:oleObj name="Chart" r:id="rId3" imgW="6410255" imgH="4276800" progId="MSGraph.Chart.8">
                  <p:embed followColorScheme="full"/>
                  <p:pic>
                    <p:nvPicPr>
                      <p:cNvPr id="0" name=""/>
                      <p:cNvPicPr>
                        <a:picLocks noChangeAspect="1" noChangeArrowheads="1"/>
                      </p:cNvPicPr>
                      <p:nvPr/>
                    </p:nvPicPr>
                    <p:blipFill>
                      <a:blip r:embed="rId4"/>
                      <a:srcRect/>
                      <a:stretch>
                        <a:fillRect/>
                      </a:stretch>
                    </p:blipFill>
                    <p:spPr bwMode="auto">
                      <a:xfrm>
                        <a:off x="1752600" y="1498600"/>
                        <a:ext cx="6410325" cy="356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73" name="Group 5"/>
          <p:cNvGraphicFramePr>
            <a:graphicFrameLocks noGrp="1"/>
          </p:cNvGraphicFramePr>
          <p:nvPr>
            <p:extLst>
              <p:ext uri="{D42A27DB-BD31-4B8C-83A1-F6EECF244321}">
                <p14:modId xmlns:p14="http://schemas.microsoft.com/office/powerpoint/2010/main" val="2322606420"/>
              </p:ext>
            </p:extLst>
          </p:nvPr>
        </p:nvGraphicFramePr>
        <p:xfrm>
          <a:off x="382588" y="995363"/>
          <a:ext cx="8458200" cy="4452937"/>
        </p:xfrm>
        <a:graphic>
          <a:graphicData uri="http://schemas.openxmlformats.org/drawingml/2006/table">
            <a:tbl>
              <a:tblPr/>
              <a:tblGrid>
                <a:gridCol w="914400"/>
                <a:gridCol w="1447800"/>
                <a:gridCol w="2590800"/>
                <a:gridCol w="3505200"/>
              </a:tblGrid>
              <a:tr h="43190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项目</a:t>
                      </a:r>
                    </a:p>
                  </a:txBody>
                  <a:tcPr marT="38106" marB="38106" anchor="ctr" horzOverflow="overflow">
                    <a:lnL w="381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381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战时共产主义政策</a:t>
                      </a: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381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smtClean="0">
                          <a:ln>
                            <a:noFill/>
                          </a:ln>
                          <a:solidFill>
                            <a:srgbClr val="1D12F6"/>
                          </a:solidFill>
                          <a:effectLst/>
                          <a:latin typeface="Arial" charset="0"/>
                          <a:ea typeface="黑体" pitchFamily="2" charset="-122"/>
                        </a:rPr>
                        <a:t>新经济政策</a:t>
                      </a:r>
                    </a:p>
                  </a:txBody>
                  <a:tcPr marT="38106" marB="38106" anchor="ctr" horzOverflow="overflow">
                    <a:lnL w="12700" cap="flat" cmpd="sng" algn="ctr">
                      <a:solidFill>
                        <a:srgbClr val="996600"/>
                      </a:solidFill>
                      <a:prstDash val="solid"/>
                      <a:round/>
                      <a:headEnd type="none" w="sm" len="sm"/>
                      <a:tailEnd type="none" w="sm" len="sm"/>
                    </a:lnL>
                    <a:lnR w="38100" cap="flat" cmpd="sng" algn="ctr">
                      <a:solidFill>
                        <a:srgbClr val="996600"/>
                      </a:solidFill>
                      <a:prstDash val="solid"/>
                      <a:round/>
                      <a:headEnd type="none" w="sm" len="sm"/>
                      <a:tailEnd type="none" w="sm" len="sm"/>
                    </a:lnR>
                    <a:lnT w="38100" cap="flat" cmpd="sng" algn="ctr">
                      <a:solidFill>
                        <a:srgbClr val="996600"/>
                      </a:solidFill>
                      <a:prstDash val="solid"/>
                      <a:round/>
                      <a:headEnd type="none" w="sm" len="sm"/>
                      <a:tailEnd type="none" w="sm" len="sm"/>
                    </a:lnT>
                    <a:lnB w="12700" cap="flat" cmpd="sng" algn="ctr">
                      <a:solidFill>
                        <a:srgbClr val="9966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69709">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内容</a:t>
                      </a: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med" len="med"/>
                      <a:tailEnd type="none" w="med" len="med"/>
                    </a:lnR>
                    <a:lnT w="12700" cap="flat" cmpd="sng" algn="ctr">
                      <a:solidFill>
                        <a:srgbClr val="996600"/>
                      </a:solidFill>
                      <a:prstDash val="solid"/>
                      <a:round/>
                      <a:headEnd type="none" w="med" len="med"/>
                      <a:tailEnd type="none" w="med" len="med"/>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作用</a:t>
                      </a:r>
                    </a:p>
                  </a:txBody>
                  <a:tcPr marT="38106" marB="38106" anchor="ctr" horzOverflow="overflow">
                    <a:lnL w="12700" cap="flat" cmpd="sng" algn="ctr">
                      <a:solidFill>
                        <a:srgbClr val="996600"/>
                      </a:solidFill>
                      <a:prstDash val="solid"/>
                      <a:round/>
                      <a:headEnd type="none" w="med" len="med"/>
                      <a:tailEnd type="none" w="med" len="med"/>
                    </a:lnL>
                    <a:lnR w="38100" cap="flat" cmpd="sng" algn="ctr">
                      <a:solidFill>
                        <a:srgbClr val="996600"/>
                      </a:solidFill>
                      <a:prstDash val="solid"/>
                      <a:round/>
                      <a:headEnd type="none" w="sm" len="sm"/>
                      <a:tailEnd type="none" w="sm" len="sm"/>
                    </a:lnR>
                    <a:lnT w="12700" cap="flat" cmpd="sng" algn="ctr">
                      <a:solidFill>
                        <a:srgbClr val="996600"/>
                      </a:solidFill>
                      <a:prstDash val="solid"/>
                      <a:round/>
                      <a:headEnd type="none" w="med" len="med"/>
                      <a:tailEnd type="none" w="med" len="med"/>
                    </a:lnT>
                    <a:lnB w="12700" cap="flat" cmpd="sng" algn="ctr">
                      <a:solidFill>
                        <a:srgbClr val="996600"/>
                      </a:solidFill>
                      <a:prstDash val="solid"/>
                      <a:round/>
                      <a:headEnd type="none" w="sm" len="sm"/>
                      <a:tailEnd type="none" w="sm" len="sm"/>
                    </a:lnB>
                    <a:lnTlToBr>
                      <a:noFill/>
                    </a:lnTlToBr>
                    <a:lnBlToTr>
                      <a:noFill/>
                    </a:lnBlToTr>
                    <a:noFill/>
                  </a:tcPr>
                </a:tc>
              </a:tr>
              <a:tr h="8401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农业政策</a:t>
                      </a:r>
                    </a:p>
                  </a:txBody>
                  <a:tcPr marT="38106" marB="38106" anchor="ctr" horzOverflow="overflow">
                    <a:lnL w="381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med" len="med"/>
                      <a:tailEnd type="none" w="med" len="med"/>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med" len="med"/>
                      <a:tailEnd type="none" w="med" len="med"/>
                    </a:lnL>
                    <a:lnR w="381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r>
              <a:tr h="9585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工业政策</a:t>
                      </a:r>
                    </a:p>
                  </a:txBody>
                  <a:tcPr marT="38106" marB="38106" anchor="ctr" horzOverflow="overflow">
                    <a:lnL w="381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med" len="med"/>
                      <a:tailEnd type="none" w="med" len="med"/>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med" len="med"/>
                      <a:tailEnd type="none" w="med" len="med"/>
                    </a:lnL>
                    <a:lnR w="381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r>
              <a:tr h="8679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贸易政策</a:t>
                      </a:r>
                    </a:p>
                  </a:txBody>
                  <a:tcPr marT="38106" marB="38106" anchor="ctr" horzOverflow="overflow">
                    <a:lnL w="381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500" b="1" i="0" u="none" strike="noStrike" cap="none" normalizeH="0" baseline="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med" len="med"/>
                      <a:tailEnd type="none" w="med" len="med"/>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5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med" len="med"/>
                      <a:tailEnd type="none" w="med" len="med"/>
                    </a:lnL>
                    <a:lnR w="381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12700" cap="flat" cmpd="sng" algn="ctr">
                      <a:solidFill>
                        <a:srgbClr val="996600"/>
                      </a:solidFill>
                      <a:prstDash val="solid"/>
                      <a:round/>
                      <a:headEnd type="none" w="sm" len="sm"/>
                      <a:tailEnd type="none" w="sm" len="sm"/>
                    </a:lnB>
                    <a:lnTlToBr>
                      <a:noFill/>
                    </a:lnTlToBr>
                    <a:lnBlToTr>
                      <a:noFill/>
                    </a:lnBlToTr>
                    <a:noFill/>
                  </a:tcPr>
                </a:tc>
              </a:tr>
              <a:tr h="8846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300" b="1" i="0" u="none" strike="noStrike" cap="none" normalizeH="0" baseline="0" dirty="0" smtClean="0">
                          <a:ln>
                            <a:noFill/>
                          </a:ln>
                          <a:solidFill>
                            <a:srgbClr val="1D12F6"/>
                          </a:solidFill>
                          <a:effectLst/>
                          <a:latin typeface="Arial" charset="0"/>
                          <a:ea typeface="黑体" pitchFamily="2" charset="-122"/>
                        </a:rPr>
                        <a:t>分配制度</a:t>
                      </a:r>
                    </a:p>
                  </a:txBody>
                  <a:tcPr marT="38106" marB="38106" anchor="ctr" horzOverflow="overflow">
                    <a:lnL w="381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381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381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sm" len="sm"/>
                      <a:tailEnd type="none" w="sm" len="sm"/>
                    </a:lnL>
                    <a:lnR w="12700" cap="flat" cmpd="sng" algn="ctr">
                      <a:solidFill>
                        <a:srgbClr val="996600"/>
                      </a:solidFill>
                      <a:prstDash val="solid"/>
                      <a:round/>
                      <a:headEnd type="none" w="med" len="med"/>
                      <a:tailEnd type="none" w="med" len="med"/>
                    </a:lnR>
                    <a:lnT w="12700" cap="flat" cmpd="sng" algn="ctr">
                      <a:solidFill>
                        <a:srgbClr val="996600"/>
                      </a:solidFill>
                      <a:prstDash val="solid"/>
                      <a:round/>
                      <a:headEnd type="none" w="sm" len="sm"/>
                      <a:tailEnd type="none" w="sm" len="sm"/>
                    </a:lnT>
                    <a:lnB w="38100" cap="flat" cmpd="sng" algn="ctr">
                      <a:solidFill>
                        <a:srgbClr val="9966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300" b="1" i="0" u="none" strike="noStrike" cap="none" normalizeH="0" baseline="0" dirty="0" smtClean="0">
                        <a:ln>
                          <a:noFill/>
                        </a:ln>
                        <a:solidFill>
                          <a:schemeClr val="accent2"/>
                        </a:solidFill>
                        <a:effectLst/>
                        <a:latin typeface="Arial" charset="0"/>
                        <a:ea typeface="黑体" pitchFamily="2" charset="-122"/>
                      </a:endParaRPr>
                    </a:p>
                  </a:txBody>
                  <a:tcPr marT="38106" marB="38106" anchor="ctr" horzOverflow="overflow">
                    <a:lnL w="12700" cap="flat" cmpd="sng" algn="ctr">
                      <a:solidFill>
                        <a:srgbClr val="996600"/>
                      </a:solidFill>
                      <a:prstDash val="solid"/>
                      <a:round/>
                      <a:headEnd type="none" w="med" len="med"/>
                      <a:tailEnd type="none" w="med" len="med"/>
                    </a:lnL>
                    <a:lnR w="38100" cap="flat" cmpd="sng" algn="ctr">
                      <a:solidFill>
                        <a:srgbClr val="996600"/>
                      </a:solidFill>
                      <a:prstDash val="solid"/>
                      <a:round/>
                      <a:headEnd type="none" w="sm" len="sm"/>
                      <a:tailEnd type="none" w="sm" len="sm"/>
                    </a:lnR>
                    <a:lnT w="12700" cap="flat" cmpd="sng" algn="ctr">
                      <a:solidFill>
                        <a:srgbClr val="996600"/>
                      </a:solidFill>
                      <a:prstDash val="solid"/>
                      <a:round/>
                      <a:headEnd type="none" w="sm" len="sm"/>
                      <a:tailEnd type="none" w="sm" len="sm"/>
                    </a:lnT>
                    <a:lnB w="38100" cap="flat" cmpd="sng" algn="ctr">
                      <a:solidFill>
                        <a:srgbClr val="996600"/>
                      </a:solidFill>
                      <a:prstDash val="solid"/>
                      <a:round/>
                      <a:headEnd type="none" w="sm" len="sm"/>
                      <a:tailEnd type="none" w="sm" len="sm"/>
                    </a:lnB>
                    <a:lnTlToBr>
                      <a:noFill/>
                    </a:lnTlToBr>
                    <a:lnBlToTr>
                      <a:noFill/>
                    </a:lnBlToTr>
                    <a:noFill/>
                  </a:tcPr>
                </a:tc>
              </a:tr>
            </a:tbl>
          </a:graphicData>
        </a:graphic>
      </p:graphicFrame>
      <p:sp>
        <p:nvSpPr>
          <p:cNvPr id="20519" name="Text Box 39"/>
          <p:cNvSpPr txBox="1">
            <a:spLocks noChangeArrowheads="1"/>
          </p:cNvSpPr>
          <p:nvPr/>
        </p:nvSpPr>
        <p:spPr bwMode="auto">
          <a:xfrm>
            <a:off x="1296988" y="2100263"/>
            <a:ext cx="151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66"/>
                </a:solidFill>
                <a:latin typeface="微软雅黑" pitchFamily="34" charset="-122"/>
                <a:ea typeface="微软雅黑" pitchFamily="34" charset="-122"/>
              </a:rPr>
              <a:t>余粮收集制</a:t>
            </a:r>
          </a:p>
        </p:txBody>
      </p:sp>
      <p:sp>
        <p:nvSpPr>
          <p:cNvPr id="20520" name="Text Box 40"/>
          <p:cNvSpPr txBox="1">
            <a:spLocks noChangeArrowheads="1"/>
          </p:cNvSpPr>
          <p:nvPr/>
        </p:nvSpPr>
        <p:spPr bwMode="auto">
          <a:xfrm>
            <a:off x="1284288" y="2933700"/>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50000"/>
              </a:spcBef>
              <a:buFontTx/>
              <a:buNone/>
            </a:pPr>
            <a:r>
              <a:rPr lang="zh-CN" altLang="en-US" sz="2000" b="1">
                <a:solidFill>
                  <a:srgbClr val="FF0066"/>
                </a:solidFill>
                <a:latin typeface="微软雅黑" pitchFamily="34" charset="-122"/>
                <a:ea typeface="微软雅黑" pitchFamily="34" charset="-122"/>
              </a:rPr>
              <a:t>全面推行工业国有化</a:t>
            </a:r>
          </a:p>
        </p:txBody>
      </p:sp>
      <p:sp>
        <p:nvSpPr>
          <p:cNvPr id="20521" name="Text Box 41"/>
          <p:cNvSpPr txBox="1">
            <a:spLocks noChangeArrowheads="1"/>
          </p:cNvSpPr>
          <p:nvPr/>
        </p:nvSpPr>
        <p:spPr bwMode="auto">
          <a:xfrm>
            <a:off x="2592388" y="38481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endParaRPr lang="zh-CN" altLang="zh-CN" sz="1800">
              <a:solidFill>
                <a:schemeClr val="bg1"/>
              </a:solidFill>
              <a:latin typeface="微软雅黑" pitchFamily="34" charset="-122"/>
              <a:ea typeface="微软雅黑" pitchFamily="34" charset="-122"/>
            </a:endParaRPr>
          </a:p>
        </p:txBody>
      </p:sp>
      <p:sp>
        <p:nvSpPr>
          <p:cNvPr id="20522" name="Text Box 42"/>
          <p:cNvSpPr txBox="1">
            <a:spLocks noChangeArrowheads="1"/>
          </p:cNvSpPr>
          <p:nvPr/>
        </p:nvSpPr>
        <p:spPr bwMode="auto">
          <a:xfrm>
            <a:off x="1455738" y="3771900"/>
            <a:ext cx="1136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000" b="1">
                <a:solidFill>
                  <a:srgbClr val="FF0066"/>
                </a:solidFill>
                <a:latin typeface="微软雅黑" pitchFamily="34" charset="-122"/>
                <a:ea typeface="微软雅黑" pitchFamily="34" charset="-122"/>
              </a:rPr>
              <a:t>取消自由贸易</a:t>
            </a:r>
          </a:p>
        </p:txBody>
      </p:sp>
      <p:sp>
        <p:nvSpPr>
          <p:cNvPr id="20523" name="Text Box 43"/>
          <p:cNvSpPr txBox="1">
            <a:spLocks noChangeArrowheads="1"/>
          </p:cNvSpPr>
          <p:nvPr/>
        </p:nvSpPr>
        <p:spPr bwMode="auto">
          <a:xfrm>
            <a:off x="1219200" y="4686300"/>
            <a:ext cx="15732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1800" b="1">
                <a:solidFill>
                  <a:srgbClr val="FF0066"/>
                </a:solidFill>
                <a:latin typeface="微软雅黑" pitchFamily="34" charset="-122"/>
                <a:ea typeface="微软雅黑" pitchFamily="34" charset="-122"/>
              </a:rPr>
              <a:t>实行配给制</a:t>
            </a:r>
            <a:r>
              <a:rPr kumimoji="1" lang="zh-CN" altLang="en-US" sz="1800" b="1">
                <a:latin typeface="微软雅黑" pitchFamily="34" charset="-122"/>
                <a:ea typeface="微软雅黑" pitchFamily="34" charset="-122"/>
              </a:rPr>
              <a:t>普遍义务劳动制</a:t>
            </a:r>
            <a:endParaRPr lang="zh-CN" altLang="en-US" sz="1800" b="1">
              <a:solidFill>
                <a:srgbClr val="FF0066"/>
              </a:solidFill>
              <a:latin typeface="微软雅黑" pitchFamily="34" charset="-122"/>
              <a:ea typeface="微软雅黑" pitchFamily="34" charset="-122"/>
            </a:endParaRPr>
          </a:p>
        </p:txBody>
      </p:sp>
      <p:sp>
        <p:nvSpPr>
          <p:cNvPr id="20524" name="Text Box 44"/>
          <p:cNvSpPr txBox="1">
            <a:spLocks noChangeArrowheads="1"/>
          </p:cNvSpPr>
          <p:nvPr/>
        </p:nvSpPr>
        <p:spPr bwMode="auto">
          <a:xfrm>
            <a:off x="4233863" y="2316163"/>
            <a:ext cx="289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endParaRPr lang="zh-CN" altLang="zh-CN" sz="1800">
              <a:solidFill>
                <a:schemeClr val="bg1"/>
              </a:solidFill>
              <a:latin typeface="微软雅黑" pitchFamily="34" charset="-122"/>
              <a:ea typeface="微软雅黑" pitchFamily="34" charset="-122"/>
            </a:endParaRPr>
          </a:p>
        </p:txBody>
      </p:sp>
      <p:sp>
        <p:nvSpPr>
          <p:cNvPr id="160813" name="Text Box 45"/>
          <p:cNvSpPr txBox="1">
            <a:spLocks noChangeArrowheads="1"/>
          </p:cNvSpPr>
          <p:nvPr/>
        </p:nvSpPr>
        <p:spPr bwMode="auto">
          <a:xfrm>
            <a:off x="2847975" y="1920875"/>
            <a:ext cx="223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dirty="0">
                <a:solidFill>
                  <a:srgbClr val="FF0000"/>
                </a:solidFill>
                <a:latin typeface="微软雅黑" pitchFamily="34" charset="-122"/>
                <a:ea typeface="微软雅黑" pitchFamily="34" charset="-122"/>
              </a:rPr>
              <a:t>粮食税代替余粮收集制</a:t>
            </a:r>
          </a:p>
        </p:txBody>
      </p:sp>
      <p:sp>
        <p:nvSpPr>
          <p:cNvPr id="160814" name="Text Box 46"/>
          <p:cNvSpPr txBox="1">
            <a:spLocks noChangeArrowheads="1"/>
          </p:cNvSpPr>
          <p:nvPr/>
        </p:nvSpPr>
        <p:spPr bwMode="auto">
          <a:xfrm>
            <a:off x="2743200" y="2857500"/>
            <a:ext cx="2736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zh-CN" sz="2400" b="1" dirty="0">
                <a:latin typeface="微软雅黑" pitchFamily="34" charset="-122"/>
                <a:ea typeface="微软雅黑" pitchFamily="34" charset="-122"/>
              </a:rPr>
              <a:t>部分私营或外资开发</a:t>
            </a:r>
            <a:r>
              <a:rPr lang="zh-CN" altLang="en-US" sz="2400" b="1" dirty="0">
                <a:solidFill>
                  <a:srgbClr val="FF0000"/>
                </a:solidFill>
                <a:latin typeface="微软雅黑" pitchFamily="34" charset="-122"/>
                <a:ea typeface="微软雅黑" pitchFamily="34" charset="-122"/>
              </a:rPr>
              <a:t>国家资本主义</a:t>
            </a:r>
          </a:p>
        </p:txBody>
      </p:sp>
      <p:sp>
        <p:nvSpPr>
          <p:cNvPr id="160815" name="Text Box 47"/>
          <p:cNvSpPr txBox="1">
            <a:spLocks noChangeArrowheads="1"/>
          </p:cNvSpPr>
          <p:nvPr/>
        </p:nvSpPr>
        <p:spPr bwMode="auto">
          <a:xfrm>
            <a:off x="2838450" y="3848100"/>
            <a:ext cx="24638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80000"/>
              </a:lnSpc>
              <a:buFontTx/>
              <a:buNone/>
            </a:pPr>
            <a:r>
              <a:rPr lang="zh-CN" altLang="en-US" sz="2400" b="1" dirty="0" smtClean="0">
                <a:solidFill>
                  <a:srgbClr val="FF0000"/>
                </a:solidFill>
                <a:latin typeface="微软雅黑" pitchFamily="34" charset="-122"/>
                <a:ea typeface="微软雅黑" pitchFamily="34" charset="-122"/>
              </a:rPr>
              <a:t>恢复货币流通，</a:t>
            </a:r>
            <a:r>
              <a:rPr lang="zh-CN" altLang="en-US" sz="2400" b="1" dirty="0">
                <a:solidFill>
                  <a:srgbClr val="FF0000"/>
                </a:solidFill>
                <a:latin typeface="微软雅黑" pitchFamily="34" charset="-122"/>
                <a:ea typeface="微软雅黑" pitchFamily="34" charset="-122"/>
              </a:rPr>
              <a:t>允许商品买卖</a:t>
            </a:r>
          </a:p>
        </p:txBody>
      </p:sp>
      <p:sp>
        <p:nvSpPr>
          <p:cNvPr id="160816" name="Text Box 48"/>
          <p:cNvSpPr txBox="1">
            <a:spLocks noChangeArrowheads="1"/>
          </p:cNvSpPr>
          <p:nvPr/>
        </p:nvSpPr>
        <p:spPr bwMode="auto">
          <a:xfrm>
            <a:off x="2860675" y="4757738"/>
            <a:ext cx="2428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dirty="0">
                <a:solidFill>
                  <a:srgbClr val="FF0000"/>
                </a:solidFill>
                <a:latin typeface="微软雅黑" pitchFamily="34" charset="-122"/>
                <a:ea typeface="微软雅黑" pitchFamily="34" charset="-122"/>
              </a:rPr>
              <a:t>实行按劳分配制</a:t>
            </a:r>
          </a:p>
        </p:txBody>
      </p:sp>
      <p:sp>
        <p:nvSpPr>
          <p:cNvPr id="160817" name="Text Box 49"/>
          <p:cNvSpPr txBox="1">
            <a:spLocks noChangeArrowheads="1"/>
          </p:cNvSpPr>
          <p:nvPr/>
        </p:nvSpPr>
        <p:spPr bwMode="auto">
          <a:xfrm>
            <a:off x="5308600" y="1920875"/>
            <a:ext cx="3775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微软雅黑" pitchFamily="34" charset="-122"/>
                <a:ea typeface="微软雅黑" pitchFamily="34" charset="-122"/>
              </a:rPr>
              <a:t>减轻了农民负担，缓解了政府和农民之间的矛盾</a:t>
            </a:r>
          </a:p>
        </p:txBody>
      </p:sp>
      <p:sp>
        <p:nvSpPr>
          <p:cNvPr id="160818" name="Text Box 50"/>
          <p:cNvSpPr txBox="1">
            <a:spLocks noChangeArrowheads="1"/>
          </p:cNvSpPr>
          <p:nvPr/>
        </p:nvSpPr>
        <p:spPr bwMode="auto">
          <a:xfrm>
            <a:off x="5383213" y="2867025"/>
            <a:ext cx="3492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微软雅黑" pitchFamily="34" charset="-122"/>
                <a:ea typeface="微软雅黑" pitchFamily="34" charset="-122"/>
              </a:rPr>
              <a:t>提高了劳动生产率，取得较好的经济效益</a:t>
            </a:r>
          </a:p>
        </p:txBody>
      </p:sp>
      <p:sp>
        <p:nvSpPr>
          <p:cNvPr id="160819" name="Text Box 51"/>
          <p:cNvSpPr txBox="1">
            <a:spLocks noChangeArrowheads="1"/>
          </p:cNvSpPr>
          <p:nvPr/>
        </p:nvSpPr>
        <p:spPr bwMode="auto">
          <a:xfrm>
            <a:off x="5389563" y="3771900"/>
            <a:ext cx="3290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微软雅黑" pitchFamily="34" charset="-122"/>
                <a:ea typeface="微软雅黑" pitchFamily="34" charset="-122"/>
              </a:rPr>
              <a:t>有利于市场经济的发展，提高生产积极性</a:t>
            </a:r>
          </a:p>
        </p:txBody>
      </p:sp>
      <p:sp>
        <p:nvSpPr>
          <p:cNvPr id="160820" name="Text Box 52"/>
          <p:cNvSpPr txBox="1">
            <a:spLocks noChangeArrowheads="1"/>
          </p:cNvSpPr>
          <p:nvPr/>
        </p:nvSpPr>
        <p:spPr bwMode="auto">
          <a:xfrm>
            <a:off x="5462588" y="4610100"/>
            <a:ext cx="27670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dirty="0">
                <a:solidFill>
                  <a:srgbClr val="FF0000"/>
                </a:solidFill>
                <a:latin typeface="微软雅黑" pitchFamily="34" charset="-122"/>
                <a:ea typeface="微软雅黑" pitchFamily="34" charset="-122"/>
              </a:rPr>
              <a:t>提高了工人工作的积极性</a:t>
            </a:r>
          </a:p>
        </p:txBody>
      </p:sp>
    </p:spTree>
    <p:extLst>
      <p:ext uri="{BB962C8B-B14F-4D97-AF65-F5344CB8AC3E}">
        <p14:creationId xmlns:p14="http://schemas.microsoft.com/office/powerpoint/2010/main" val="1960282420"/>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813"/>
                                        </p:tgtEl>
                                        <p:attrNameLst>
                                          <p:attrName>style.visibility</p:attrName>
                                        </p:attrNameLst>
                                      </p:cBhvr>
                                      <p:to>
                                        <p:strVal val="visible"/>
                                      </p:to>
                                    </p:set>
                                    <p:animEffect transition="in" filter="blinds(horizontal)">
                                      <p:cBhvr>
                                        <p:cTn id="7" dur="500"/>
                                        <p:tgtEl>
                                          <p:spTgt spid="16081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0817"/>
                                        </p:tgtEl>
                                        <p:attrNameLst>
                                          <p:attrName>style.visibility</p:attrName>
                                        </p:attrNameLst>
                                      </p:cBhvr>
                                      <p:to>
                                        <p:strVal val="visible"/>
                                      </p:to>
                                    </p:set>
                                    <p:animEffect transition="in" filter="wipe(left)">
                                      <p:cBhvr>
                                        <p:cTn id="11" dur="500"/>
                                        <p:tgtEl>
                                          <p:spTgt spid="1608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0814"/>
                                        </p:tgtEl>
                                        <p:attrNameLst>
                                          <p:attrName>style.visibility</p:attrName>
                                        </p:attrNameLst>
                                      </p:cBhvr>
                                      <p:to>
                                        <p:strVal val="visible"/>
                                      </p:to>
                                    </p:set>
                                    <p:animEffect transition="in" filter="blinds(horizontal)">
                                      <p:cBhvr>
                                        <p:cTn id="16" dur="500"/>
                                        <p:tgtEl>
                                          <p:spTgt spid="160814"/>
                                        </p:tgtEl>
                                      </p:cBhvr>
                                    </p:animEffec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60818"/>
                                        </p:tgtEl>
                                        <p:attrNameLst>
                                          <p:attrName>style.visibility</p:attrName>
                                        </p:attrNameLst>
                                      </p:cBhvr>
                                      <p:to>
                                        <p:strVal val="visible"/>
                                      </p:to>
                                    </p:set>
                                    <p:animEffect transition="in" filter="wipe(down)">
                                      <p:cBhvr>
                                        <p:cTn id="20" dur="500"/>
                                        <p:tgtEl>
                                          <p:spTgt spid="1608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0815"/>
                                        </p:tgtEl>
                                        <p:attrNameLst>
                                          <p:attrName>style.visibility</p:attrName>
                                        </p:attrNameLst>
                                      </p:cBhvr>
                                      <p:to>
                                        <p:strVal val="visible"/>
                                      </p:to>
                                    </p:set>
                                    <p:animEffect transition="in" filter="blinds(horizontal)">
                                      <p:cBhvr>
                                        <p:cTn id="25" dur="500"/>
                                        <p:tgtEl>
                                          <p:spTgt spid="160815"/>
                                        </p:tgtEl>
                                      </p:cBhvr>
                                    </p:animEffect>
                                  </p:childTnLst>
                                </p:cTn>
                              </p:par>
                            </p:childTnLst>
                          </p:cTn>
                        </p:par>
                        <p:par>
                          <p:cTn id="26" fill="hold" nodeType="afterGroup">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160819"/>
                                        </p:tgtEl>
                                        <p:attrNameLst>
                                          <p:attrName>style.visibility</p:attrName>
                                        </p:attrNameLst>
                                      </p:cBhvr>
                                      <p:to>
                                        <p:strVal val="visible"/>
                                      </p:to>
                                    </p:set>
                                    <p:animEffect transition="in" filter="wipe(down)">
                                      <p:cBhvr>
                                        <p:cTn id="29" dur="500"/>
                                        <p:tgtEl>
                                          <p:spTgt spid="1608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0816"/>
                                        </p:tgtEl>
                                        <p:attrNameLst>
                                          <p:attrName>style.visibility</p:attrName>
                                        </p:attrNameLst>
                                      </p:cBhvr>
                                      <p:to>
                                        <p:strVal val="visible"/>
                                      </p:to>
                                    </p:set>
                                    <p:animEffect transition="in" filter="blinds(horizontal)">
                                      <p:cBhvr>
                                        <p:cTn id="34" dur="500"/>
                                        <p:tgtEl>
                                          <p:spTgt spid="160816"/>
                                        </p:tgtEl>
                                      </p:cBhvr>
                                    </p:animEffect>
                                  </p:childTnLst>
                                </p:cTn>
                              </p:par>
                            </p:childTnLst>
                          </p:cTn>
                        </p:par>
                        <p:par>
                          <p:cTn id="35" fill="hold" nodeType="afterGroup">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60820"/>
                                        </p:tgtEl>
                                        <p:attrNameLst>
                                          <p:attrName>style.visibility</p:attrName>
                                        </p:attrNameLst>
                                      </p:cBhvr>
                                      <p:to>
                                        <p:strVal val="visible"/>
                                      </p:to>
                                    </p:set>
                                    <p:animEffect transition="in" filter="wipe(down)">
                                      <p:cBhvr>
                                        <p:cTn id="38" dur="500"/>
                                        <p:tgtEl>
                                          <p:spTgt spid="160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3" grpId="0"/>
      <p:bldP spid="160814" grpId="0"/>
      <p:bldP spid="160815" grpId="0"/>
      <p:bldP spid="160816" grpId="0"/>
      <p:bldP spid="160817" grpId="0"/>
      <p:bldP spid="160818" grpId="0"/>
      <p:bldP spid="160819" grpId="0"/>
      <p:bldP spid="1608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descr="再生纸"/>
          <p:cNvSpPr txBox="1">
            <a:spLocks noChangeArrowheads="1"/>
          </p:cNvSpPr>
          <p:nvPr/>
        </p:nvSpPr>
        <p:spPr bwMode="auto">
          <a:xfrm>
            <a:off x="381000" y="419100"/>
            <a:ext cx="8382000" cy="3324225"/>
          </a:xfrm>
          <a:prstGeom prst="rect">
            <a:avLst/>
          </a:prstGeom>
          <a:blipFill dpi="0" rotWithShape="0">
            <a:blip r:embed="rId2"/>
            <a:srcRect/>
            <a:tile tx="0" ty="0" sx="100000" sy="100000" flip="none" algn="tl"/>
          </a:blipFill>
          <a:ln w="31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既然我们还不能实现从小生产到社会主义的直接过渡，所以作为小生产和交换的自发产物的资本主义，在一定范围内是不可避免的，所以我们应该利用资本主义（特别是把它引导到国家资本主义的轨道上去）作为小生产和社会主义之间的环节，作为提高生产力的手段、途径、方法和方式。</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粮食税，是从极端贫困、经济破坏和战争迫使我们所实行的特殊的“战时共产主义”向正常的社会主义的产品交换过渡的一种形式。</a:t>
            </a:r>
          </a:p>
          <a:p>
            <a:pPr eaLnBrk="1">
              <a:spcBef>
                <a:spcPct val="0"/>
              </a:spcBef>
              <a:buFontTx/>
              <a:buNone/>
            </a:pPr>
            <a:r>
              <a:rPr lang="en-US" altLang="zh-CN" sz="1800" b="1" dirty="0">
                <a:latin typeface="微软雅黑" pitchFamily="34" charset="-122"/>
                <a:ea typeface="微软雅黑" pitchFamily="34" charset="-122"/>
              </a:rPr>
              <a:t>                                                      ——</a:t>
            </a:r>
            <a:r>
              <a:rPr lang="zh-CN" altLang="en-US" sz="1800" b="1" dirty="0">
                <a:latin typeface="微软雅黑" pitchFamily="34" charset="-122"/>
                <a:ea typeface="微软雅黑" pitchFamily="34" charset="-122"/>
              </a:rPr>
              <a:t>列宁</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论粮食税</a:t>
            </a:r>
            <a:r>
              <a:rPr lang="en-US" altLang="zh-CN" sz="18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p:sp>
        <p:nvSpPr>
          <p:cNvPr id="21507" name="TextBox 2"/>
          <p:cNvSpPr txBox="1">
            <a:spLocks noChangeArrowheads="1"/>
          </p:cNvSpPr>
          <p:nvPr/>
        </p:nvSpPr>
        <p:spPr bwMode="auto">
          <a:xfrm>
            <a:off x="611560" y="4225652"/>
            <a:ext cx="7725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a:latin typeface="微软雅黑" pitchFamily="34" charset="-122"/>
                <a:ea typeface="微软雅黑" pitchFamily="34" charset="-122"/>
              </a:rPr>
              <a:t>你</a:t>
            </a:r>
            <a:r>
              <a:rPr lang="zh-CN" altLang="en-US" sz="2800" b="1" dirty="0" smtClean="0">
                <a:latin typeface="微软雅黑" pitchFamily="34" charset="-122"/>
                <a:ea typeface="微软雅黑" pitchFamily="34" charset="-122"/>
              </a:rPr>
              <a:t>认为商品贸易和粮食税</a:t>
            </a:r>
            <a:r>
              <a:rPr lang="zh-CN" altLang="en-US" sz="2800" b="1" dirty="0">
                <a:latin typeface="微软雅黑" pitchFamily="34" charset="-122"/>
                <a:ea typeface="微软雅黑" pitchFamily="34" charset="-122"/>
              </a:rPr>
              <a:t>最主要的作用是什么？</a:t>
            </a:r>
          </a:p>
        </p:txBody>
      </p:sp>
    </p:spTree>
    <p:extLst>
      <p:ext uri="{BB962C8B-B14F-4D97-AF65-F5344CB8AC3E}">
        <p14:creationId xmlns:p14="http://schemas.microsoft.com/office/powerpoint/2010/main" val="769475978"/>
      </p:ext>
    </p:extLst>
  </p:cSld>
  <p:clrMapOvr>
    <a:masterClrMapping/>
  </p:clrMapOvr>
  <p:transition spd="med">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1192" name="Group 8"/>
          <p:cNvGraphicFramePr>
            <a:graphicFrameLocks noGrp="1"/>
          </p:cNvGraphicFramePr>
          <p:nvPr>
            <p:ph idx="1"/>
          </p:nvPr>
        </p:nvGraphicFramePr>
        <p:xfrm>
          <a:off x="188913" y="893763"/>
          <a:ext cx="8726488" cy="2649537"/>
        </p:xfrm>
        <a:graphic>
          <a:graphicData uri="http://schemas.openxmlformats.org/drawingml/2006/table">
            <a:tbl>
              <a:tblPr/>
              <a:tblGrid>
                <a:gridCol w="647700"/>
                <a:gridCol w="1373188"/>
                <a:gridCol w="2743200"/>
                <a:gridCol w="3962400"/>
              </a:tblGrid>
              <a:tr h="59189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项目</a:t>
                      </a:r>
                    </a:p>
                  </a:txBody>
                  <a:tcPr marT="38104" marB="381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战时共产主义政策</a:t>
                      </a:r>
                    </a:p>
                  </a:txBody>
                  <a:tcPr marT="38104" marB="381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新经济政策</a:t>
                      </a:r>
                    </a:p>
                  </a:txBody>
                  <a:tcPr marT="38104" marB="381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6373">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特点</a:t>
                      </a:r>
                    </a:p>
                  </a:txBody>
                  <a:tcPr marT="38104" marB="381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管理方法手段</a:t>
                      </a:r>
                    </a:p>
                  </a:txBody>
                  <a:tcPr marT="38104" marB="381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endParaRPr>
                    </a:p>
                  </a:txBody>
                  <a:tcPr marT="38104" marB="381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endParaRPr>
                    </a:p>
                  </a:txBody>
                  <a:tcPr marT="38104" marB="381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271">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rPr>
                        <a:t>所有制形式</a:t>
                      </a:r>
                    </a:p>
                  </a:txBody>
                  <a:tcPr marT="38104" marB="381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endParaRPr>
                    </a:p>
                  </a:txBody>
                  <a:tcPr marT="38104" marB="381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accent2"/>
                        </a:solidFill>
                        <a:effectLst/>
                        <a:latin typeface="微软雅黑" panose="020B0503020204020204" pitchFamily="34" charset="-122"/>
                        <a:ea typeface="微软雅黑" panose="020B0503020204020204" pitchFamily="34" charset="-122"/>
                      </a:endParaRPr>
                    </a:p>
                  </a:txBody>
                  <a:tcPr marT="38104" marB="381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574" name="Rectangle 2"/>
          <p:cNvSpPr>
            <a:spLocks noGrp="1" noChangeArrowheads="1"/>
          </p:cNvSpPr>
          <p:nvPr>
            <p:ph type="title"/>
          </p:nvPr>
        </p:nvSpPr>
        <p:spPr>
          <a:xfrm>
            <a:off x="188913" y="266700"/>
            <a:ext cx="9144000" cy="576263"/>
          </a:xfrm>
        </p:spPr>
        <p:txBody>
          <a:bodyPr/>
          <a:lstStyle/>
          <a:p>
            <a:pPr algn="l" eaLnBrk="1" hangingPunct="1"/>
            <a:r>
              <a:rPr kumimoji="1" lang="zh-CN" altLang="en-US" sz="2800" smtClean="0">
                <a:solidFill>
                  <a:srgbClr val="6600FF"/>
                </a:solidFill>
                <a:ea typeface="黑体" pitchFamily="49" charset="-122"/>
              </a:rPr>
              <a:t>两种政策的特点</a:t>
            </a:r>
          </a:p>
        </p:txBody>
      </p:sp>
      <p:sp>
        <p:nvSpPr>
          <p:cNvPr id="23575" name="Rectangle 3"/>
          <p:cNvSpPr>
            <a:spLocks noChangeArrowheads="1"/>
          </p:cNvSpPr>
          <p:nvPr/>
        </p:nvSpPr>
        <p:spPr bwMode="auto">
          <a:xfrm>
            <a:off x="-77788" y="2109788"/>
            <a:ext cx="914400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221188" name="Text Box 4"/>
          <p:cNvSpPr txBox="1">
            <a:spLocks noChangeArrowheads="1"/>
          </p:cNvSpPr>
          <p:nvPr/>
        </p:nvSpPr>
        <p:spPr bwMode="auto">
          <a:xfrm>
            <a:off x="5029200" y="1489348"/>
            <a:ext cx="36353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dirty="0">
                <a:solidFill>
                  <a:srgbClr val="FF0000"/>
                </a:solidFill>
                <a:latin typeface="Comic Sans MS" pitchFamily="66" charset="0"/>
                <a:ea typeface="黑体" pitchFamily="49" charset="-122"/>
              </a:rPr>
              <a:t>利用商品货币关系进行社会主义建设。</a:t>
            </a:r>
          </a:p>
        </p:txBody>
      </p:sp>
      <p:sp>
        <p:nvSpPr>
          <p:cNvPr id="221189" name="Text Box 5"/>
          <p:cNvSpPr txBox="1">
            <a:spLocks noChangeArrowheads="1"/>
          </p:cNvSpPr>
          <p:nvPr/>
        </p:nvSpPr>
        <p:spPr bwMode="auto">
          <a:xfrm>
            <a:off x="4995863" y="2497460"/>
            <a:ext cx="381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dirty="0">
                <a:solidFill>
                  <a:srgbClr val="FF0000"/>
                </a:solidFill>
                <a:latin typeface="Comic Sans MS" pitchFamily="66" charset="0"/>
                <a:ea typeface="黑体" pitchFamily="49" charset="-122"/>
              </a:rPr>
              <a:t>在公有制的前提下，允许多种所有制形式存在。</a:t>
            </a:r>
          </a:p>
        </p:txBody>
      </p:sp>
      <p:sp>
        <p:nvSpPr>
          <p:cNvPr id="221190" name="Text Box 6"/>
          <p:cNvSpPr txBox="1">
            <a:spLocks noChangeArrowheads="1"/>
          </p:cNvSpPr>
          <p:nvPr/>
        </p:nvSpPr>
        <p:spPr bwMode="auto">
          <a:xfrm>
            <a:off x="2362200" y="1489348"/>
            <a:ext cx="2825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dirty="0">
                <a:solidFill>
                  <a:srgbClr val="FF0000"/>
                </a:solidFill>
                <a:latin typeface="Comic Sans MS" pitchFamily="66" charset="0"/>
                <a:ea typeface="黑体" pitchFamily="49" charset="-122"/>
              </a:rPr>
              <a:t>高度集中</a:t>
            </a:r>
            <a:endParaRPr kumimoji="1" lang="en-US" altLang="zh-CN" sz="2800" b="1" dirty="0">
              <a:solidFill>
                <a:srgbClr val="FF0000"/>
              </a:solidFill>
              <a:latin typeface="Comic Sans MS" pitchFamily="66" charset="0"/>
              <a:ea typeface="黑体" pitchFamily="49" charset="-122"/>
            </a:endParaRPr>
          </a:p>
          <a:p>
            <a:pPr eaLnBrk="1" hangingPunct="1">
              <a:spcBef>
                <a:spcPct val="0"/>
              </a:spcBef>
              <a:buFontTx/>
              <a:buNone/>
            </a:pPr>
            <a:r>
              <a:rPr kumimoji="1" lang="zh-CN" altLang="en-US" sz="2800" b="1" dirty="0">
                <a:solidFill>
                  <a:srgbClr val="FF0000"/>
                </a:solidFill>
                <a:latin typeface="Comic Sans MS" pitchFamily="66" charset="0"/>
                <a:ea typeface="黑体" pitchFamily="49" charset="-122"/>
              </a:rPr>
              <a:t>行政管理</a:t>
            </a:r>
          </a:p>
        </p:txBody>
      </p:sp>
      <p:sp>
        <p:nvSpPr>
          <p:cNvPr id="221191" name="Text Box 7"/>
          <p:cNvSpPr txBox="1">
            <a:spLocks noChangeArrowheads="1"/>
          </p:cNvSpPr>
          <p:nvPr/>
        </p:nvSpPr>
        <p:spPr bwMode="auto">
          <a:xfrm>
            <a:off x="2382838" y="2497460"/>
            <a:ext cx="18875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dirty="0">
                <a:solidFill>
                  <a:srgbClr val="FF0000"/>
                </a:solidFill>
                <a:latin typeface="Comic Sans MS" pitchFamily="66" charset="0"/>
                <a:ea typeface="黑体" pitchFamily="49" charset="-122"/>
              </a:rPr>
              <a:t>单一的公有制体制</a:t>
            </a:r>
          </a:p>
        </p:txBody>
      </p:sp>
      <p:sp>
        <p:nvSpPr>
          <p:cNvPr id="221212" name="Rectangle 28"/>
          <p:cNvSpPr>
            <a:spLocks noChangeArrowheads="1"/>
          </p:cNvSpPr>
          <p:nvPr/>
        </p:nvSpPr>
        <p:spPr bwMode="auto">
          <a:xfrm>
            <a:off x="188913" y="3875088"/>
            <a:ext cx="86106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800" b="1" dirty="0">
                <a:latin typeface="微软雅黑" pitchFamily="34" charset="-122"/>
                <a:ea typeface="微软雅黑" pitchFamily="34" charset="-122"/>
              </a:rPr>
              <a:t>新经济政策的实质</a:t>
            </a:r>
            <a:r>
              <a:rPr lang="zh-CN" altLang="en-US" sz="2800" b="1" dirty="0">
                <a:solidFill>
                  <a:srgbClr val="CC3300"/>
                </a:solidFill>
                <a:latin typeface="微软雅黑" pitchFamily="34" charset="-122"/>
                <a:ea typeface="微软雅黑" pitchFamily="34" charset="-122"/>
              </a:rPr>
              <a:t>：</a:t>
            </a:r>
            <a:r>
              <a:rPr lang="zh-CN" altLang="en-US" sz="2400" b="1" dirty="0">
                <a:latin typeface="微软雅黑" pitchFamily="34" charset="-122"/>
                <a:ea typeface="微软雅黑" pitchFamily="34" charset="-122"/>
              </a:rPr>
              <a:t>在</a:t>
            </a:r>
            <a:r>
              <a:rPr lang="zh-CN" altLang="en-US" sz="2400" b="1" dirty="0">
                <a:solidFill>
                  <a:srgbClr val="6600FF"/>
                </a:solidFill>
                <a:latin typeface="微软雅黑" pitchFamily="34" charset="-122"/>
                <a:ea typeface="微软雅黑" pitchFamily="34" charset="-122"/>
              </a:rPr>
              <a:t>国家掌握主要经济命脉</a:t>
            </a:r>
            <a:r>
              <a:rPr lang="zh-CN" altLang="en-US" sz="2400" b="1" dirty="0">
                <a:latin typeface="微软雅黑" pitchFamily="34" charset="-122"/>
                <a:ea typeface="微软雅黑" pitchFamily="34" charset="-122"/>
              </a:rPr>
              <a:t>的前提下，</a:t>
            </a:r>
            <a:r>
              <a:rPr lang="zh-CN" altLang="en-US" sz="2400" b="1" dirty="0">
                <a:solidFill>
                  <a:srgbClr val="6600FF"/>
                </a:solidFill>
                <a:latin typeface="微软雅黑" pitchFamily="34" charset="-122"/>
                <a:ea typeface="微软雅黑" pitchFamily="34" charset="-122"/>
              </a:rPr>
              <a:t>允许资本主义</a:t>
            </a:r>
            <a:r>
              <a:rPr lang="zh-CN" altLang="en-US" sz="2400" b="1" dirty="0">
                <a:latin typeface="微软雅黑" pitchFamily="34" charset="-122"/>
                <a:ea typeface="微软雅黑" pitchFamily="34" charset="-122"/>
              </a:rPr>
              <a:t>在一定范围和一定程度上恢复和发展，进而使社会主义经济得到发展，最终</a:t>
            </a:r>
            <a:r>
              <a:rPr lang="zh-CN" altLang="en-US" sz="2400" b="1" dirty="0">
                <a:solidFill>
                  <a:srgbClr val="6600FF"/>
                </a:solidFill>
                <a:latin typeface="微软雅黑" pitchFamily="34" charset="-122"/>
                <a:ea typeface="微软雅黑" pitchFamily="34" charset="-122"/>
              </a:rPr>
              <a:t>建设社会主义的经济体制。</a:t>
            </a:r>
          </a:p>
        </p:txBody>
      </p:sp>
    </p:spTree>
    <p:extLst>
      <p:ext uri="{BB962C8B-B14F-4D97-AF65-F5344CB8AC3E}">
        <p14:creationId xmlns:p14="http://schemas.microsoft.com/office/powerpoint/2010/main" val="3277688330"/>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1190"/>
                                        </p:tgtEl>
                                        <p:attrNameLst>
                                          <p:attrName>style.visibility</p:attrName>
                                        </p:attrNameLst>
                                      </p:cBhvr>
                                      <p:to>
                                        <p:strVal val="visible"/>
                                      </p:to>
                                    </p:set>
                                    <p:anim calcmode="lin" valueType="num">
                                      <p:cBhvr additive="base">
                                        <p:cTn id="7" dur="500" fill="hold"/>
                                        <p:tgtEl>
                                          <p:spTgt spid="221190"/>
                                        </p:tgtEl>
                                        <p:attrNameLst>
                                          <p:attrName>ppt_x</p:attrName>
                                        </p:attrNameLst>
                                      </p:cBhvr>
                                      <p:tavLst>
                                        <p:tav tm="0">
                                          <p:val>
                                            <p:strVal val="0-#ppt_w/2"/>
                                          </p:val>
                                        </p:tav>
                                        <p:tav tm="100000">
                                          <p:val>
                                            <p:strVal val="#ppt_x"/>
                                          </p:val>
                                        </p:tav>
                                      </p:tavLst>
                                    </p:anim>
                                    <p:anim calcmode="lin" valueType="num">
                                      <p:cBhvr additive="base">
                                        <p:cTn id="8" dur="500" fill="hold"/>
                                        <p:tgtEl>
                                          <p:spTgt spid="2211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1188"/>
                                        </p:tgtEl>
                                        <p:attrNameLst>
                                          <p:attrName>style.visibility</p:attrName>
                                        </p:attrNameLst>
                                      </p:cBhvr>
                                      <p:to>
                                        <p:strVal val="visible"/>
                                      </p:to>
                                    </p:set>
                                    <p:anim calcmode="lin" valueType="num">
                                      <p:cBhvr additive="base">
                                        <p:cTn id="13" dur="500" fill="hold"/>
                                        <p:tgtEl>
                                          <p:spTgt spid="221188"/>
                                        </p:tgtEl>
                                        <p:attrNameLst>
                                          <p:attrName>ppt_x</p:attrName>
                                        </p:attrNameLst>
                                      </p:cBhvr>
                                      <p:tavLst>
                                        <p:tav tm="0">
                                          <p:val>
                                            <p:strVal val="0-#ppt_w/2"/>
                                          </p:val>
                                        </p:tav>
                                        <p:tav tm="100000">
                                          <p:val>
                                            <p:strVal val="#ppt_x"/>
                                          </p:val>
                                        </p:tav>
                                      </p:tavLst>
                                    </p:anim>
                                    <p:anim calcmode="lin" valueType="num">
                                      <p:cBhvr additive="base">
                                        <p:cTn id="14" dur="500" fill="hold"/>
                                        <p:tgtEl>
                                          <p:spTgt spid="22118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1191"/>
                                        </p:tgtEl>
                                        <p:attrNameLst>
                                          <p:attrName>style.visibility</p:attrName>
                                        </p:attrNameLst>
                                      </p:cBhvr>
                                      <p:to>
                                        <p:strVal val="visible"/>
                                      </p:to>
                                    </p:set>
                                    <p:anim calcmode="lin" valueType="num">
                                      <p:cBhvr additive="base">
                                        <p:cTn id="19" dur="500" fill="hold"/>
                                        <p:tgtEl>
                                          <p:spTgt spid="221191"/>
                                        </p:tgtEl>
                                        <p:attrNameLst>
                                          <p:attrName>ppt_x</p:attrName>
                                        </p:attrNameLst>
                                      </p:cBhvr>
                                      <p:tavLst>
                                        <p:tav tm="0">
                                          <p:val>
                                            <p:strVal val="0-#ppt_w/2"/>
                                          </p:val>
                                        </p:tav>
                                        <p:tav tm="100000">
                                          <p:val>
                                            <p:strVal val="#ppt_x"/>
                                          </p:val>
                                        </p:tav>
                                      </p:tavLst>
                                    </p:anim>
                                    <p:anim calcmode="lin" valueType="num">
                                      <p:cBhvr additive="base">
                                        <p:cTn id="20" dur="500" fill="hold"/>
                                        <p:tgtEl>
                                          <p:spTgt spid="22119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1189"/>
                                        </p:tgtEl>
                                        <p:attrNameLst>
                                          <p:attrName>style.visibility</p:attrName>
                                        </p:attrNameLst>
                                      </p:cBhvr>
                                      <p:to>
                                        <p:strVal val="visible"/>
                                      </p:to>
                                    </p:set>
                                    <p:anim calcmode="lin" valueType="num">
                                      <p:cBhvr additive="base">
                                        <p:cTn id="25" dur="500" fill="hold"/>
                                        <p:tgtEl>
                                          <p:spTgt spid="221189"/>
                                        </p:tgtEl>
                                        <p:attrNameLst>
                                          <p:attrName>ppt_x</p:attrName>
                                        </p:attrNameLst>
                                      </p:cBhvr>
                                      <p:tavLst>
                                        <p:tav tm="0">
                                          <p:val>
                                            <p:strVal val="0-#ppt_w/2"/>
                                          </p:val>
                                        </p:tav>
                                        <p:tav tm="100000">
                                          <p:val>
                                            <p:strVal val="#ppt_x"/>
                                          </p:val>
                                        </p:tav>
                                      </p:tavLst>
                                    </p:anim>
                                    <p:anim calcmode="lin" valueType="num">
                                      <p:cBhvr additive="base">
                                        <p:cTn id="26" dur="500" fill="hold"/>
                                        <p:tgtEl>
                                          <p:spTgt spid="22118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1212"/>
                                        </p:tgtEl>
                                        <p:attrNameLst>
                                          <p:attrName>style.visibility</p:attrName>
                                        </p:attrNameLst>
                                      </p:cBhvr>
                                      <p:to>
                                        <p:strVal val="visible"/>
                                      </p:to>
                                    </p:set>
                                    <p:animEffect transition="in" filter="wipe(left)">
                                      <p:cBhvr>
                                        <p:cTn id="31" dur="500"/>
                                        <p:tgtEl>
                                          <p:spTgt spid="22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autoUpdateAnimBg="0"/>
      <p:bldP spid="221189" grpId="0" autoUpdateAnimBg="0"/>
      <p:bldP spid="221190" grpId="0" autoUpdateAnimBg="0"/>
      <p:bldP spid="221191" grpId="0" autoUpdateAnimBg="0"/>
      <p:bldP spid="2212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3213" y="331788"/>
            <a:ext cx="8383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latin typeface="微软雅黑" pitchFamily="34" charset="-122"/>
                <a:ea typeface="微软雅黑" pitchFamily="34" charset="-122"/>
              </a:rPr>
              <a:t>新经济政策实施后农业生产的恢复和发展情况</a:t>
            </a:r>
          </a:p>
        </p:txBody>
      </p:sp>
      <p:graphicFrame>
        <p:nvGraphicFramePr>
          <p:cNvPr id="4" name="Group 65"/>
          <p:cNvGraphicFramePr>
            <a:graphicFrameLocks noGrp="1"/>
          </p:cNvGraphicFramePr>
          <p:nvPr>
            <p:extLst>
              <p:ext uri="{D42A27DB-BD31-4B8C-83A1-F6EECF244321}">
                <p14:modId xmlns:p14="http://schemas.microsoft.com/office/powerpoint/2010/main" val="2483105040"/>
              </p:ext>
            </p:extLst>
          </p:nvPr>
        </p:nvGraphicFramePr>
        <p:xfrm>
          <a:off x="941601" y="793750"/>
          <a:ext cx="7710115" cy="2133601"/>
        </p:xfrm>
        <a:graphic>
          <a:graphicData uri="http://schemas.openxmlformats.org/drawingml/2006/table">
            <a:tbl>
              <a:tblPr/>
              <a:tblGrid>
                <a:gridCol w="2059119"/>
                <a:gridCol w="1506932"/>
                <a:gridCol w="1356239"/>
                <a:gridCol w="1431585"/>
                <a:gridCol w="1356240"/>
              </a:tblGrid>
              <a:tr h="73058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charset="0"/>
                          <a:ea typeface="宋体" charset="-122"/>
                        </a:rPr>
                        <a:t>                 </a:t>
                      </a:r>
                      <a:r>
                        <a:rPr kumimoji="0" lang="zh-CN" altLang="en-US" sz="1800" b="1" i="0" u="none" strike="noStrike" cap="none" normalizeH="0" baseline="0" dirty="0" smtClean="0">
                          <a:ln>
                            <a:noFill/>
                          </a:ln>
                          <a:solidFill>
                            <a:schemeClr val="tx1"/>
                          </a:solidFill>
                          <a:effectLst/>
                          <a:latin typeface="Arial" charset="0"/>
                          <a:ea typeface="宋体" charset="-122"/>
                        </a:rPr>
                        <a:t>年份</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charset="-122"/>
                        </a:rPr>
                        <a:t>项目</a:t>
                      </a:r>
                    </a:p>
                  </a:txBody>
                  <a:tcPr marT="38094" marB="380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1913</a:t>
                      </a:r>
                      <a:r>
                        <a:rPr kumimoji="0" lang="zh-CN" altLang="en-US" sz="2400" b="1" i="0" u="none" strike="noStrike" cap="none" normalizeH="0" baseline="0" dirty="0" smtClean="0">
                          <a:ln>
                            <a:noFill/>
                          </a:ln>
                          <a:solidFill>
                            <a:schemeClr val="tx1"/>
                          </a:solidFill>
                          <a:effectLst/>
                          <a:latin typeface="Arial" charset="0"/>
                          <a:ea typeface="宋体" charset="-122"/>
                        </a:rPr>
                        <a:t>年</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1921</a:t>
                      </a:r>
                      <a:r>
                        <a:rPr kumimoji="0" lang="zh-CN" altLang="en-US" sz="2400" b="1" i="0" u="none" strike="noStrike" cap="none" normalizeH="0" baseline="0" dirty="0" smtClean="0">
                          <a:ln>
                            <a:noFill/>
                          </a:ln>
                          <a:solidFill>
                            <a:schemeClr val="tx1"/>
                          </a:solidFill>
                          <a:effectLst/>
                          <a:latin typeface="Arial" charset="0"/>
                          <a:ea typeface="宋体" charset="-122"/>
                        </a:rPr>
                        <a:t>年</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1923</a:t>
                      </a:r>
                      <a:r>
                        <a:rPr kumimoji="0" lang="zh-CN" altLang="en-US" sz="2400" b="1" i="0" u="none" strike="noStrike" cap="none" normalizeH="0" baseline="0" smtClean="0">
                          <a:ln>
                            <a:noFill/>
                          </a:ln>
                          <a:solidFill>
                            <a:schemeClr val="tx1"/>
                          </a:solidFill>
                          <a:effectLst/>
                          <a:latin typeface="Arial" charset="0"/>
                          <a:ea typeface="宋体" charset="-122"/>
                        </a:rPr>
                        <a:t>年</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1925</a:t>
                      </a:r>
                      <a:r>
                        <a:rPr kumimoji="0" lang="zh-CN" altLang="en-US" sz="2400" b="1" i="0" u="none" strike="noStrike" cap="none" normalizeH="0" baseline="0" smtClean="0">
                          <a:ln>
                            <a:noFill/>
                          </a:ln>
                          <a:solidFill>
                            <a:schemeClr val="tx1"/>
                          </a:solidFill>
                          <a:effectLst/>
                          <a:latin typeface="Arial" charset="0"/>
                          <a:ea typeface="宋体" charset="-122"/>
                        </a:rPr>
                        <a:t>年</a:t>
                      </a:r>
                    </a:p>
                  </a:txBody>
                  <a:tcPr marT="38094" marB="380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r>
              <a:tr h="6724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charset="-122"/>
                        </a:rPr>
                        <a:t>粮食作物耕种面积（万公顷）</a:t>
                      </a:r>
                    </a:p>
                  </a:txBody>
                  <a:tcPr marT="38094" marB="380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9446</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6620</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7860</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8730</a:t>
                      </a:r>
                    </a:p>
                  </a:txBody>
                  <a:tcPr marT="38094" marB="380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DDBE"/>
                    </a:solidFill>
                  </a:tcPr>
                </a:tc>
              </a:tr>
              <a:tr h="7305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charset="-122"/>
                        </a:rPr>
                        <a:t>粮食作物产量</a:t>
                      </a:r>
                      <a:endParaRPr kumimoji="0" lang="en-US" altLang="zh-CN" sz="1800" b="1" i="0" u="none" strike="noStrike" cap="none" normalizeH="0" baseline="0" dirty="0" smtClean="0">
                        <a:ln>
                          <a:noFill/>
                        </a:ln>
                        <a:solidFill>
                          <a:schemeClr val="tx1"/>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charset="-122"/>
                        </a:rPr>
                        <a:t>（亿普特）</a:t>
                      </a:r>
                    </a:p>
                  </a:txBody>
                  <a:tcPr marT="38094" marB="380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39.79</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Arial" charset="0"/>
                          <a:ea typeface="宋体" charset="-122"/>
                        </a:rPr>
                        <a:t>22.13</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34.55</a:t>
                      </a:r>
                    </a:p>
                  </a:txBody>
                  <a:tcPr marT="38094" marB="380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DDBE"/>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Arial" charset="0"/>
                          <a:ea typeface="宋体" charset="-122"/>
                        </a:rPr>
                        <a:t>44.24</a:t>
                      </a:r>
                    </a:p>
                  </a:txBody>
                  <a:tcPr marT="38094" marB="380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DDBE"/>
                    </a:solidFill>
                  </a:tcPr>
                </a:tc>
              </a:tr>
            </a:tbl>
          </a:graphicData>
        </a:graphic>
      </p:graphicFrame>
      <p:sp>
        <p:nvSpPr>
          <p:cNvPr id="24606" name="Text Box 6"/>
          <p:cNvSpPr txBox="1">
            <a:spLocks noChangeArrowheads="1"/>
          </p:cNvSpPr>
          <p:nvPr/>
        </p:nvSpPr>
        <p:spPr bwMode="auto">
          <a:xfrm>
            <a:off x="654050" y="3009900"/>
            <a:ext cx="6729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a:solidFill>
                  <a:srgbClr val="FF0000"/>
                </a:solidFill>
                <a:latin typeface="微软雅黑" pitchFamily="34" charset="-122"/>
                <a:ea typeface="微软雅黑" pitchFamily="34" charset="-122"/>
              </a:rPr>
              <a:t>新经济政策的作用：</a:t>
            </a:r>
          </a:p>
        </p:txBody>
      </p:sp>
      <p:sp>
        <p:nvSpPr>
          <p:cNvPr id="6" name="Text Box 7"/>
          <p:cNvSpPr txBox="1">
            <a:spLocks noChangeArrowheads="1"/>
          </p:cNvSpPr>
          <p:nvPr/>
        </p:nvSpPr>
        <p:spPr bwMode="auto">
          <a:xfrm>
            <a:off x="422275" y="3546475"/>
            <a:ext cx="85693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400" b="1" dirty="0">
                <a:latin typeface="微软雅黑" pitchFamily="34" charset="-122"/>
                <a:ea typeface="微软雅黑" pitchFamily="34" charset="-122"/>
              </a:rPr>
              <a:t>（</a:t>
            </a:r>
            <a:r>
              <a:rPr kumimoji="1" lang="en-US" altLang="zh-CN" sz="2400" b="1" dirty="0">
                <a:latin typeface="微软雅黑" pitchFamily="34" charset="-122"/>
                <a:ea typeface="微软雅黑" pitchFamily="34" charset="-122"/>
              </a:rPr>
              <a:t>1</a:t>
            </a:r>
            <a:r>
              <a:rPr kumimoji="1" lang="zh-CN" altLang="en-US" sz="2400" b="1" dirty="0">
                <a:latin typeface="微软雅黑" pitchFamily="34" charset="-122"/>
                <a:ea typeface="微软雅黑" pitchFamily="34" charset="-122"/>
              </a:rPr>
              <a:t>）提高人民的生产积极性，促进了经济的恢复。</a:t>
            </a:r>
            <a:endParaRPr kumimoji="1" lang="en-US" altLang="zh-CN" sz="2400" b="1" dirty="0">
              <a:latin typeface="微软雅黑" pitchFamily="34" charset="-122"/>
              <a:ea typeface="微软雅黑" pitchFamily="34" charset="-122"/>
            </a:endParaRPr>
          </a:p>
          <a:p>
            <a:pPr eaLnBrk="1" hangingPunct="1">
              <a:spcBef>
                <a:spcPct val="0"/>
              </a:spcBef>
              <a:buFontTx/>
              <a:buNone/>
            </a:pPr>
            <a:r>
              <a:rPr kumimoji="1" lang="en-US" altLang="zh-CN" sz="2400" b="1" dirty="0">
                <a:latin typeface="微软雅黑" pitchFamily="34" charset="-122"/>
                <a:ea typeface="微软雅黑" pitchFamily="34" charset="-122"/>
              </a:rPr>
              <a:t>   </a:t>
            </a:r>
            <a:r>
              <a:rPr kumimoji="1" lang="zh-CN" altLang="en-US" sz="2400" b="1" dirty="0">
                <a:latin typeface="微软雅黑" pitchFamily="34" charset="-122"/>
                <a:ea typeface="微软雅黑" pitchFamily="34" charset="-122"/>
              </a:rPr>
              <a:t>     </a:t>
            </a:r>
            <a:r>
              <a:rPr kumimoji="1" lang="en-US" altLang="zh-CN" sz="2400" b="1" dirty="0">
                <a:latin typeface="微软雅黑" pitchFamily="34" charset="-122"/>
                <a:ea typeface="微软雅黑" pitchFamily="34" charset="-122"/>
              </a:rPr>
              <a:t>1925</a:t>
            </a:r>
            <a:r>
              <a:rPr kumimoji="1" lang="zh-CN" altLang="en-US" sz="2400" b="1" dirty="0">
                <a:latin typeface="微软雅黑" pitchFamily="34" charset="-122"/>
                <a:ea typeface="微软雅黑" pitchFamily="34" charset="-122"/>
              </a:rPr>
              <a:t>年，苏俄的国民经济基本恢复。</a:t>
            </a:r>
          </a:p>
        </p:txBody>
      </p:sp>
      <p:sp>
        <p:nvSpPr>
          <p:cNvPr id="7" name="Text Box 8"/>
          <p:cNvSpPr txBox="1">
            <a:spLocks noChangeArrowheads="1"/>
          </p:cNvSpPr>
          <p:nvPr/>
        </p:nvSpPr>
        <p:spPr bwMode="auto">
          <a:xfrm>
            <a:off x="425450" y="4910138"/>
            <a:ext cx="81359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3</a:t>
            </a:r>
            <a:r>
              <a:rPr kumimoji="1" lang="zh-CN" altLang="en-US" sz="2400" b="1">
                <a:latin typeface="微软雅黑" pitchFamily="34" charset="-122"/>
                <a:ea typeface="微软雅黑" pitchFamily="34" charset="-122"/>
              </a:rPr>
              <a:t>）探索出向社会主义过渡的正确道路；</a:t>
            </a:r>
          </a:p>
        </p:txBody>
      </p:sp>
      <p:sp>
        <p:nvSpPr>
          <p:cNvPr id="8" name="Text Box 9"/>
          <p:cNvSpPr txBox="1">
            <a:spLocks noChangeArrowheads="1"/>
          </p:cNvSpPr>
          <p:nvPr/>
        </p:nvSpPr>
        <p:spPr bwMode="auto">
          <a:xfrm>
            <a:off x="425450" y="4376738"/>
            <a:ext cx="7632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400" b="1">
                <a:latin typeface="微软雅黑" pitchFamily="34" charset="-122"/>
                <a:ea typeface="微软雅黑" pitchFamily="34" charset="-122"/>
              </a:rPr>
              <a:t>（</a:t>
            </a:r>
            <a:r>
              <a:rPr kumimoji="1" lang="en-US" altLang="zh-CN" sz="2400" b="1">
                <a:latin typeface="微软雅黑" pitchFamily="34" charset="-122"/>
                <a:ea typeface="微软雅黑" pitchFamily="34" charset="-122"/>
              </a:rPr>
              <a:t>2</a:t>
            </a:r>
            <a:r>
              <a:rPr kumimoji="1" lang="zh-CN" altLang="en-US" sz="2400" b="1">
                <a:latin typeface="微软雅黑" pitchFamily="34" charset="-122"/>
                <a:ea typeface="微软雅黑" pitchFamily="34" charset="-122"/>
              </a:rPr>
              <a:t>）有利于稳定政治形势，巩固政权；</a:t>
            </a:r>
          </a:p>
        </p:txBody>
      </p:sp>
    </p:spTree>
    <p:extLst>
      <p:ext uri="{BB962C8B-B14F-4D97-AF65-F5344CB8AC3E}">
        <p14:creationId xmlns:p14="http://schemas.microsoft.com/office/powerpoint/2010/main" val="385684705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transition="in" filter="wipe(up)">
                                      <p:cBhvr>
                                        <p:cTn id="11" dur="500"/>
                                        <p:tgtEl>
                                          <p:spTgt spid="215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0.05"/>
                                          </p:val>
                                        </p:tav>
                                        <p:tav tm="100000">
                                          <p:val>
                                            <p:strVal val="#ppt_w"/>
                                          </p:val>
                                        </p:tav>
                                      </p:tavLst>
                                    </p:anim>
                                    <p:anim calcmode="lin" valueType="num">
                                      <p:cBhvr>
                                        <p:cTn id="17" dur="500" fill="hold"/>
                                        <p:tgtEl>
                                          <p:spTgt spid="6"/>
                                        </p:tgtEl>
                                        <p:attrNameLst>
                                          <p:attrName>ppt_h</p:attrName>
                                        </p:attrNameLst>
                                      </p:cBhvr>
                                      <p:tavLst>
                                        <p:tav tm="0">
                                          <p:val>
                                            <p:strVal val="#ppt_h"/>
                                          </p:val>
                                        </p:tav>
                                        <p:tav tm="100000">
                                          <p:val>
                                            <p:strVal val="#ppt_h"/>
                                          </p:val>
                                        </p:tav>
                                      </p:tavLst>
                                    </p:anim>
                                    <p:anim calcmode="lin" valueType="num">
                                      <p:cBhvr>
                                        <p:cTn id="18" dur="500" fill="hold"/>
                                        <p:tgtEl>
                                          <p:spTgt spid="6"/>
                                        </p:tgtEl>
                                        <p:attrNameLst>
                                          <p:attrName>ppt_x</p:attrName>
                                        </p:attrNameLst>
                                      </p:cBhvr>
                                      <p:tavLst>
                                        <p:tav tm="0">
                                          <p:val>
                                            <p:strVal val="#ppt_x-.2"/>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Effect transition="in" filter="fade">
                                      <p:cBhvr>
                                        <p:cTn id="20" dur="500"/>
                                        <p:tgtEl>
                                          <p:spTgt spid="6"/>
                                        </p:tgtEl>
                                      </p:cBhvr>
                                    </p:animEffect>
                                  </p:childTnLst>
                                </p:cTn>
                              </p:par>
                            </p:childTnLst>
                          </p:cTn>
                        </p:par>
                        <p:par>
                          <p:cTn id="21" fill="hold" nodeType="afterGroup">
                            <p:stCondLst>
                              <p:cond delay="500"/>
                            </p:stCondLst>
                            <p:childTnLst>
                              <p:par>
                                <p:cTn id="22" presetID="54" presetClass="entr" presetSubtype="0" accel="10000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strVal val="#ppt_w*0.05"/>
                                          </p:val>
                                        </p:tav>
                                        <p:tav tm="100000">
                                          <p:val>
                                            <p:strVal val="#ppt_w"/>
                                          </p:val>
                                        </p:tav>
                                      </p:tavLst>
                                    </p:anim>
                                    <p:anim calcmode="lin" valueType="num">
                                      <p:cBhvr>
                                        <p:cTn id="25" dur="500" fill="hold"/>
                                        <p:tgtEl>
                                          <p:spTgt spid="8"/>
                                        </p:tgtEl>
                                        <p:attrNameLst>
                                          <p:attrName>ppt_h</p:attrName>
                                        </p:attrNameLst>
                                      </p:cBhvr>
                                      <p:tavLst>
                                        <p:tav tm="0">
                                          <p:val>
                                            <p:strVal val="#ppt_h"/>
                                          </p:val>
                                        </p:tav>
                                        <p:tav tm="100000">
                                          <p:val>
                                            <p:strVal val="#ppt_h"/>
                                          </p:val>
                                        </p:tav>
                                      </p:tavLst>
                                    </p:anim>
                                    <p:anim calcmode="lin" valueType="num">
                                      <p:cBhvr>
                                        <p:cTn id="26" dur="500" fill="hold"/>
                                        <p:tgtEl>
                                          <p:spTgt spid="8"/>
                                        </p:tgtEl>
                                        <p:attrNameLst>
                                          <p:attrName>ppt_x</p:attrName>
                                        </p:attrNameLst>
                                      </p:cBhvr>
                                      <p:tavLst>
                                        <p:tav tm="0">
                                          <p:val>
                                            <p:strVal val="#ppt_x-.2"/>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animEffect transition="in" filter="fade">
                                      <p:cBhvr>
                                        <p:cTn id="28" dur="500"/>
                                        <p:tgtEl>
                                          <p:spTgt spid="8"/>
                                        </p:tgtEl>
                                      </p:cBhvr>
                                    </p:animEffect>
                                  </p:childTnLst>
                                </p:cTn>
                              </p:par>
                            </p:childTnLst>
                          </p:cTn>
                        </p:par>
                        <p:par>
                          <p:cTn id="29" fill="hold" nodeType="afterGroup">
                            <p:stCondLst>
                              <p:cond delay="1000"/>
                            </p:stCondLst>
                            <p:childTnLst>
                              <p:par>
                                <p:cTn id="30" presetID="54" presetClass="entr" presetSubtype="0" accel="10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strVal val="#ppt_w*0.05"/>
                                          </p:val>
                                        </p:tav>
                                        <p:tav tm="100000">
                                          <p:val>
                                            <p:strVal val="#ppt_w"/>
                                          </p:val>
                                        </p:tav>
                                      </p:tavLst>
                                    </p:anim>
                                    <p:anim calcmode="lin" valueType="num">
                                      <p:cBhvr>
                                        <p:cTn id="33" dur="500" fill="hold"/>
                                        <p:tgtEl>
                                          <p:spTgt spid="7"/>
                                        </p:tgtEl>
                                        <p:attrNameLst>
                                          <p:attrName>ppt_h</p:attrName>
                                        </p:attrNameLst>
                                      </p:cBhvr>
                                      <p:tavLst>
                                        <p:tav tm="0">
                                          <p:val>
                                            <p:strVal val="#ppt_h"/>
                                          </p:val>
                                        </p:tav>
                                        <p:tav tm="100000">
                                          <p:val>
                                            <p:strVal val="#ppt_h"/>
                                          </p:val>
                                        </p:tav>
                                      </p:tavLst>
                                    </p:anim>
                                    <p:anim calcmode="lin" valueType="num">
                                      <p:cBhvr>
                                        <p:cTn id="34" dur="500" fill="hold"/>
                                        <p:tgtEl>
                                          <p:spTgt spid="7"/>
                                        </p:tgtEl>
                                        <p:attrNameLst>
                                          <p:attrName>ppt_x</p:attrName>
                                        </p:attrNameLst>
                                      </p:cBhvr>
                                      <p:tavLst>
                                        <p:tav tm="0">
                                          <p:val>
                                            <p:strVal val="#ppt_x-.2"/>
                                          </p:val>
                                        </p:tav>
                                        <p:tav tm="100000">
                                          <p:val>
                                            <p:strVal val="#ppt_x"/>
                                          </p:val>
                                        </p:tav>
                                      </p:tavLst>
                                    </p:anim>
                                    <p:anim calcmode="lin" valueType="num">
                                      <p:cBhvr>
                                        <p:cTn id="35" dur="500" fill="hold"/>
                                        <p:tgtEl>
                                          <p:spTgt spid="7"/>
                                        </p:tgtEl>
                                        <p:attrNameLst>
                                          <p:attrName>ppt_y</p:attrName>
                                        </p:attrNameLst>
                                      </p:cBhvr>
                                      <p:tavLst>
                                        <p:tav tm="0">
                                          <p:val>
                                            <p:strVal val="#ppt_y"/>
                                          </p:val>
                                        </p:tav>
                                        <p:tav tm="100000">
                                          <p:val>
                                            <p:strVal val="#ppt_y"/>
                                          </p:val>
                                        </p:tav>
                                      </p:tavLst>
                                    </p:anim>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6" grpId="0" autoUpdateAnimBg="0"/>
      <p:bldP spid="7" grpId="0" autoUpdateAnimBg="0"/>
      <p:bldP spid="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6"/>
          <p:cNvSpPr>
            <a:spLocks noChangeArrowheads="1"/>
          </p:cNvSpPr>
          <p:nvPr/>
        </p:nvSpPr>
        <p:spPr bwMode="auto">
          <a:xfrm>
            <a:off x="3206750" y="114300"/>
            <a:ext cx="5937250" cy="914400"/>
          </a:xfrm>
          <a:prstGeom prst="cloudCallout">
            <a:avLst>
              <a:gd name="adj1" fmla="val -76894"/>
              <a:gd name="adj2" fmla="val 60810"/>
            </a:avLst>
          </a:prstGeom>
          <a:solidFill>
            <a:schemeClr val="accent1"/>
          </a:solidFill>
          <a:ln w="9525">
            <a:solidFill>
              <a:schemeClr val="tx1"/>
            </a:solidFill>
            <a:round/>
            <a:headEnd/>
            <a:tailEnd/>
          </a:ln>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400" b="1">
                <a:latin typeface="微软雅黑" pitchFamily="34" charset="-122"/>
                <a:ea typeface="微软雅黑" pitchFamily="34" charset="-122"/>
              </a:rPr>
              <a:t>新经济政策“新”在何处？</a:t>
            </a:r>
          </a:p>
        </p:txBody>
      </p:sp>
      <p:sp>
        <p:nvSpPr>
          <p:cNvPr id="117767" name="Text Box 7"/>
          <p:cNvSpPr txBox="1">
            <a:spLocks noChangeArrowheads="1"/>
          </p:cNvSpPr>
          <p:nvPr/>
        </p:nvSpPr>
        <p:spPr bwMode="auto">
          <a:xfrm>
            <a:off x="247650" y="1471364"/>
            <a:ext cx="609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dirty="0">
                <a:solidFill>
                  <a:schemeClr val="hlink"/>
                </a:solidFill>
                <a:latin typeface="微软雅黑" pitchFamily="34" charset="-122"/>
                <a:ea typeface="微软雅黑" pitchFamily="34" charset="-122"/>
              </a:rPr>
              <a:t>利用商品货币关系进行社会主义建设</a:t>
            </a:r>
          </a:p>
        </p:txBody>
      </p:sp>
      <p:sp>
        <p:nvSpPr>
          <p:cNvPr id="117768" name="Rectangle 8"/>
          <p:cNvSpPr>
            <a:spLocks noChangeArrowheads="1"/>
          </p:cNvSpPr>
          <p:nvPr/>
        </p:nvSpPr>
        <p:spPr bwMode="auto">
          <a:xfrm>
            <a:off x="228600" y="1901577"/>
            <a:ext cx="7037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1" lang="zh-CN" altLang="en-US" sz="2800" b="1" dirty="0">
                <a:solidFill>
                  <a:schemeClr val="hlink"/>
                </a:solidFill>
                <a:latin typeface="微软雅黑" pitchFamily="34" charset="-122"/>
                <a:ea typeface="微软雅黑" pitchFamily="34" charset="-122"/>
              </a:rPr>
              <a:t>在公有制前提下，允许多种所有制形式存在</a:t>
            </a:r>
          </a:p>
        </p:txBody>
      </p:sp>
      <p:sp>
        <p:nvSpPr>
          <p:cNvPr id="117783" name="Rectangle 23"/>
          <p:cNvSpPr>
            <a:spLocks noChangeArrowheads="1"/>
          </p:cNvSpPr>
          <p:nvPr/>
        </p:nvSpPr>
        <p:spPr bwMode="auto">
          <a:xfrm>
            <a:off x="211420" y="3217540"/>
            <a:ext cx="87566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a:solidFill>
                  <a:srgbClr val="800000"/>
                </a:solidFill>
                <a:latin typeface="微软雅黑" pitchFamily="34" charset="-122"/>
                <a:ea typeface="微软雅黑" pitchFamily="34" charset="-122"/>
              </a:rPr>
              <a:t>新经济政策的实施，使苏联经济得到了恢复。列宁对此感到很欣慰，他说</a:t>
            </a:r>
            <a:r>
              <a:rPr lang="zh-CN" altLang="en-US" sz="2800" b="1" dirty="0">
                <a:latin typeface="微软雅黑" pitchFamily="34" charset="-122"/>
                <a:ea typeface="微软雅黑" pitchFamily="34" charset="-122"/>
              </a:rPr>
              <a:t>：“在战争结束的时候，俄国就像是一个被打得半死的人</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而现在，谢天谢地，他居然能够拄着拐杖走动了！”</a:t>
            </a:r>
          </a:p>
        </p:txBody>
      </p:sp>
      <p:sp>
        <p:nvSpPr>
          <p:cNvPr id="26634" name="Text Box 25"/>
          <p:cNvSpPr txBox="1">
            <a:spLocks noChangeArrowheads="1"/>
          </p:cNvSpPr>
          <p:nvPr/>
        </p:nvSpPr>
        <p:spPr bwMode="auto">
          <a:xfrm>
            <a:off x="152400" y="419100"/>
            <a:ext cx="2720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800" b="1">
                <a:solidFill>
                  <a:srgbClr val="800000"/>
                </a:solidFill>
                <a:latin typeface="微软雅黑" pitchFamily="34" charset="-122"/>
                <a:ea typeface="微软雅黑" pitchFamily="34" charset="-122"/>
              </a:rPr>
              <a:t>1922  </a:t>
            </a:r>
            <a:r>
              <a:rPr lang="zh-CN" altLang="en-US" sz="2800" b="1">
                <a:solidFill>
                  <a:srgbClr val="800000"/>
                </a:solidFill>
                <a:latin typeface="微软雅黑" pitchFamily="34" charset="-122"/>
                <a:ea typeface="微软雅黑" pitchFamily="34" charset="-122"/>
              </a:rPr>
              <a:t>苏联建立</a:t>
            </a:r>
          </a:p>
        </p:txBody>
      </p:sp>
    </p:spTree>
    <p:extLst>
      <p:ext uri="{BB962C8B-B14F-4D97-AF65-F5344CB8AC3E}">
        <p14:creationId xmlns:p14="http://schemas.microsoft.com/office/powerpoint/2010/main" val="2757261004"/>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7"/>
                                        </p:tgtEl>
                                        <p:attrNameLst>
                                          <p:attrName>style.visibility</p:attrName>
                                        </p:attrNameLst>
                                      </p:cBhvr>
                                      <p:to>
                                        <p:strVal val="visible"/>
                                      </p:to>
                                    </p:set>
                                    <p:animEffect transition="in" filter="blinds(horizontal)">
                                      <p:cBhvr>
                                        <p:cTn id="7" dur="500"/>
                                        <p:tgtEl>
                                          <p:spTgt spid="1177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7768"/>
                                        </p:tgtEl>
                                        <p:attrNameLst>
                                          <p:attrName>style.visibility</p:attrName>
                                        </p:attrNameLst>
                                      </p:cBhvr>
                                      <p:to>
                                        <p:strVal val="visible"/>
                                      </p:to>
                                    </p:set>
                                    <p:animEffect transition="in" filter="blinds(horizontal)">
                                      <p:cBhvr>
                                        <p:cTn id="10" dur="500"/>
                                        <p:tgtEl>
                                          <p:spTgt spid="1177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7" presetClass="entr" presetSubtype="4" fill="hold" grpId="0" nodeType="clickEffect">
                                  <p:stCondLst>
                                    <p:cond delay="0"/>
                                  </p:stCondLst>
                                  <p:childTnLst>
                                    <p:set>
                                      <p:cBhvr>
                                        <p:cTn id="14" dur="1" fill="hold">
                                          <p:stCondLst>
                                            <p:cond delay="0"/>
                                          </p:stCondLst>
                                        </p:cTn>
                                        <p:tgtEl>
                                          <p:spTgt spid="117783"/>
                                        </p:tgtEl>
                                        <p:attrNameLst>
                                          <p:attrName>style.visibility</p:attrName>
                                        </p:attrNameLst>
                                      </p:cBhvr>
                                      <p:to>
                                        <p:strVal val="visible"/>
                                      </p:to>
                                    </p:set>
                                    <p:anim calcmode="lin" valueType="num">
                                      <p:cBhvr additive="base">
                                        <p:cTn id="15" dur="5000" fill="hold"/>
                                        <p:tgtEl>
                                          <p:spTgt spid="117783"/>
                                        </p:tgtEl>
                                        <p:attrNameLst>
                                          <p:attrName>ppt_x</p:attrName>
                                        </p:attrNameLst>
                                      </p:cBhvr>
                                      <p:tavLst>
                                        <p:tav tm="0">
                                          <p:val>
                                            <p:strVal val="#ppt_x"/>
                                          </p:val>
                                        </p:tav>
                                        <p:tav tm="100000">
                                          <p:val>
                                            <p:strVal val="#ppt_x"/>
                                          </p:val>
                                        </p:tav>
                                      </p:tavLst>
                                    </p:anim>
                                    <p:anim calcmode="lin" valueType="num">
                                      <p:cBhvr additive="base">
                                        <p:cTn id="16" dur="5000" fill="hold"/>
                                        <p:tgtEl>
                                          <p:spTgt spid="1177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P spid="117768" grpId="0"/>
      <p:bldP spid="11778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417340"/>
            <a:ext cx="8208912" cy="2677656"/>
          </a:xfrm>
          <a:prstGeom prst="rect">
            <a:avLst/>
          </a:prstGeom>
        </p:spPr>
        <p:txBody>
          <a:bodyPr wrap="square">
            <a:spAutoFit/>
          </a:bodyPr>
          <a:lstStyle/>
          <a:p>
            <a:pPr algn="just">
              <a:lnSpc>
                <a:spcPct val="120000"/>
              </a:lnSpc>
            </a:pPr>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列宁</a:t>
            </a:r>
            <a:r>
              <a:rPr lang="zh-CN" altLang="zh-CN" sz="2800" dirty="0">
                <a:latin typeface="微软雅黑" panose="020B0503020204020204" pitchFamily="34" charset="-122"/>
                <a:ea typeface="微软雅黑" panose="020B0503020204020204" pitchFamily="34" charset="-122"/>
              </a:rPr>
              <a:t>设法使国家控制了土地所有权，控制了他所称的</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制高点</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银行业、对外贸易、重工业和运输业</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。对列宁来说，新经济政策并不意味着社会主义在俄国的结束，而是暂时的退步，</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后退一步是为了前进两步</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r>
              <a:rPr lang="zh-CN" altLang="zh-CN" sz="2800" dirty="0">
                <a:latin typeface="微软雅黑" panose="020B0503020204020204" pitchFamily="34" charset="-122"/>
                <a:ea typeface="微软雅黑" panose="020B0503020204020204" pitchFamily="34" charset="-122"/>
              </a:rPr>
              <a:t>《全球通史》</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641658"/>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D:\通史版历史\108C.TIF"/>
          <p:cNvPicPr>
            <a:picLocks noChangeAspect="1" noChangeArrowheads="1"/>
          </p:cNvPicPr>
          <p:nvPr/>
        </p:nvPicPr>
        <p:blipFill rotWithShape="1">
          <a:blip r:embed="rId2" r:link="rId3" cstate="print">
            <a:extLst>
              <a:ext uri="{28A0092B-C50C-407E-A947-70E740481C1C}">
                <a14:useLocalDpi xmlns:a14="http://schemas.microsoft.com/office/drawing/2010/main" val="0"/>
              </a:ext>
            </a:extLst>
          </a:blip>
          <a:srcRect b="48521"/>
          <a:stretch/>
        </p:blipFill>
        <p:spPr bwMode="auto">
          <a:xfrm>
            <a:off x="2180495" y="481236"/>
            <a:ext cx="5210125" cy="226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D:\通史版历史\108C.TIF"/>
          <p:cNvPicPr>
            <a:picLocks noChangeAspect="1" noChangeArrowheads="1"/>
          </p:cNvPicPr>
          <p:nvPr/>
        </p:nvPicPr>
        <p:blipFill rotWithShape="1">
          <a:blip r:embed="rId2" r:link="rId3" cstate="print">
            <a:extLst>
              <a:ext uri="{28A0092B-C50C-407E-A947-70E740481C1C}">
                <a14:useLocalDpi xmlns:a14="http://schemas.microsoft.com/office/drawing/2010/main" val="0"/>
              </a:ext>
            </a:extLst>
          </a:blip>
          <a:srcRect t="50000"/>
          <a:stretch/>
        </p:blipFill>
        <p:spPr bwMode="auto">
          <a:xfrm>
            <a:off x="2198027" y="2922456"/>
            <a:ext cx="5210125" cy="245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690334"/>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fade">
                                      <p:cBhvr>
                                        <p:cTn id="7" dur="1000"/>
                                        <p:tgtEl>
                                          <p:spTgt spid="36866"/>
                                        </p:tgtEl>
                                      </p:cBhvr>
                                    </p:animEffect>
                                    <p:anim calcmode="lin" valueType="num">
                                      <p:cBhvr>
                                        <p:cTn id="8" dur="1000" fill="hold"/>
                                        <p:tgtEl>
                                          <p:spTgt spid="36866"/>
                                        </p:tgtEl>
                                        <p:attrNameLst>
                                          <p:attrName>ppt_x</p:attrName>
                                        </p:attrNameLst>
                                      </p:cBhvr>
                                      <p:tavLst>
                                        <p:tav tm="0">
                                          <p:val>
                                            <p:strVal val="#ppt_x"/>
                                          </p:val>
                                        </p:tav>
                                        <p:tav tm="100000">
                                          <p:val>
                                            <p:strVal val="#ppt_x"/>
                                          </p:val>
                                        </p:tav>
                                      </p:tavLst>
                                    </p:anim>
                                    <p:anim calcmode="lin" valueType="num">
                                      <p:cBhvr>
                                        <p:cTn id="9" dur="1000" fill="hold"/>
                                        <p:tgtEl>
                                          <p:spTgt spid="368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21196"/>
            <a:ext cx="8532440" cy="5347490"/>
          </a:xfrm>
          <a:prstGeom prst="rect">
            <a:avLst/>
          </a:prstGeom>
        </p:spPr>
        <p:txBody>
          <a:bodyPr wrap="square">
            <a:spAutoFit/>
          </a:bodyPr>
          <a:lstStyle/>
          <a:p>
            <a:pPr algn="just">
              <a:lnSpc>
                <a:spcPct val="110000"/>
              </a:lnSpc>
            </a:pPr>
            <a:r>
              <a:rPr lang="zh-CN" altLang="zh-CN" sz="2400" dirty="0" smtClean="0">
                <a:latin typeface="微软雅黑" panose="020B0503020204020204" pitchFamily="34" charset="-122"/>
                <a:ea typeface="微软雅黑" panose="020B0503020204020204" pitchFamily="34" charset="-122"/>
              </a:rPr>
              <a:t>全面</a:t>
            </a:r>
            <a:r>
              <a:rPr lang="zh-CN" altLang="zh-CN" sz="2400" dirty="0">
                <a:latin typeface="微软雅黑" panose="020B0503020204020204" pitchFamily="34" charset="-122"/>
                <a:ea typeface="微软雅黑" panose="020B0503020204020204" pitchFamily="34" charset="-122"/>
              </a:rPr>
              <a:t>理解战时共产主义政策与新经济政策</a:t>
            </a:r>
          </a:p>
          <a:p>
            <a:pPr marL="342900" indent="-342900" algn="just">
              <a:lnSpc>
                <a:spcPct val="110000"/>
              </a:lnSpc>
              <a:buFont typeface="Wingdings" panose="05000000000000000000" pitchFamily="2" charset="2"/>
              <a:buChar char="Ø"/>
            </a:pPr>
            <a:r>
              <a:rPr lang="zh-CN" altLang="zh-CN" sz="2400" dirty="0" smtClean="0">
                <a:latin typeface="微软雅黑" panose="020B0503020204020204" pitchFamily="34" charset="-122"/>
                <a:ea typeface="微软雅黑" panose="020B0503020204020204" pitchFamily="34" charset="-122"/>
              </a:rPr>
              <a:t>战时</a:t>
            </a:r>
            <a:r>
              <a:rPr lang="zh-CN" altLang="zh-CN" sz="2400" dirty="0">
                <a:latin typeface="微软雅黑" panose="020B0503020204020204" pitchFamily="34" charset="-122"/>
                <a:ea typeface="微软雅黑" panose="020B0503020204020204" pitchFamily="34" charset="-122"/>
              </a:rPr>
              <a:t>共产主义政策是</a:t>
            </a:r>
            <a:r>
              <a:rPr lang="zh-CN" altLang="zh-CN" sz="2400" dirty="0">
                <a:solidFill>
                  <a:srgbClr val="FF0000"/>
                </a:solidFill>
                <a:latin typeface="微软雅黑" panose="020B0503020204020204" pitchFamily="34" charset="-122"/>
                <a:ea typeface="微软雅黑" panose="020B0503020204020204" pitchFamily="34" charset="-122"/>
              </a:rPr>
              <a:t>特殊时期的特殊政策</a:t>
            </a:r>
            <a:r>
              <a:rPr lang="zh-CN" altLang="zh-CN" sz="2400" dirty="0">
                <a:latin typeface="微软雅黑" panose="020B0503020204020204" pitchFamily="34" charset="-122"/>
                <a:ea typeface="微软雅黑" panose="020B0503020204020204" pitchFamily="34" charset="-122"/>
              </a:rPr>
              <a:t>，它的主要特点之一是违反经济规律，否定商品货币关系，靠军事手段来管理经济。</a:t>
            </a:r>
          </a:p>
          <a:p>
            <a:pPr marL="342900" indent="-342900" algn="just">
              <a:lnSpc>
                <a:spcPct val="110000"/>
              </a:lnSpc>
              <a:buFont typeface="Wingdings" panose="05000000000000000000" pitchFamily="2" charset="2"/>
              <a:buChar char="Ø"/>
            </a:pPr>
            <a:r>
              <a:rPr lang="zh-CN" altLang="zh-CN" sz="2400" dirty="0" smtClean="0">
                <a:latin typeface="微软雅黑" panose="020B0503020204020204" pitchFamily="34" charset="-122"/>
                <a:ea typeface="微软雅黑" panose="020B0503020204020204" pitchFamily="34" charset="-122"/>
              </a:rPr>
              <a:t>新经济</a:t>
            </a:r>
            <a:r>
              <a:rPr lang="zh-CN" altLang="zh-CN" sz="2400" dirty="0">
                <a:latin typeface="微软雅黑" panose="020B0503020204020204" pitchFamily="34" charset="-122"/>
                <a:ea typeface="微软雅黑" panose="020B0503020204020204" pitchFamily="34" charset="-122"/>
              </a:rPr>
              <a:t>政策主要新在承认商品货币关系，</a:t>
            </a:r>
            <a:r>
              <a:rPr lang="zh-CN" altLang="zh-CN" sz="2400" dirty="0">
                <a:solidFill>
                  <a:srgbClr val="FF0000"/>
                </a:solidFill>
                <a:latin typeface="微软雅黑" panose="020B0503020204020204" pitchFamily="34" charset="-122"/>
                <a:ea typeface="微软雅黑" panose="020B0503020204020204" pitchFamily="34" charset="-122"/>
              </a:rPr>
              <a:t>按经济规律办事</a:t>
            </a:r>
            <a:r>
              <a:rPr lang="zh-CN" altLang="zh-CN" sz="2400" dirty="0">
                <a:latin typeface="微软雅黑" panose="020B0503020204020204" pitchFamily="34" charset="-122"/>
                <a:ea typeface="微软雅黑" panose="020B0503020204020204" pitchFamily="34" charset="-122"/>
              </a:rPr>
              <a:t>。它是向社会主义过渡的正确途径。</a:t>
            </a:r>
          </a:p>
          <a:p>
            <a:pPr marL="342900" indent="-342900" algn="just">
              <a:lnSpc>
                <a:spcPct val="110000"/>
              </a:lnSpc>
              <a:buFont typeface="Wingdings" panose="05000000000000000000" pitchFamily="2" charset="2"/>
              <a:buChar char="Ø"/>
            </a:pPr>
            <a:r>
              <a:rPr lang="zh-CN" altLang="zh-CN" sz="2400" dirty="0" smtClean="0">
                <a:latin typeface="微软雅黑" panose="020B0503020204020204" pitchFamily="34" charset="-122"/>
                <a:ea typeface="微软雅黑" panose="020B0503020204020204" pitchFamily="34" charset="-122"/>
              </a:rPr>
              <a:t>新经济</a:t>
            </a:r>
            <a:r>
              <a:rPr lang="zh-CN" altLang="zh-CN" sz="2400" dirty="0">
                <a:latin typeface="微软雅黑" panose="020B0503020204020204" pitchFamily="34" charset="-122"/>
                <a:ea typeface="微软雅黑" panose="020B0503020204020204" pitchFamily="34" charset="-122"/>
              </a:rPr>
              <a:t>政策和罗斯福新政中的</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新</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：从新理论方面来看，前者利用商品市场理论；后者利用国家干预经济的理论</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凯恩斯主义</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。从新特点方面来看，前者利用商品货币关系发展社会主义；后者采用国家干预经济的措施。</a:t>
            </a:r>
          </a:p>
          <a:p>
            <a:pPr marL="342900" indent="-342900" algn="just">
              <a:lnSpc>
                <a:spcPct val="110000"/>
              </a:lnSpc>
              <a:buFont typeface="Wingdings" panose="05000000000000000000" pitchFamily="2" charset="2"/>
              <a:buChar char="Ø"/>
            </a:pPr>
            <a:r>
              <a:rPr lang="zh-CN" altLang="zh-CN" sz="2400" dirty="0" smtClean="0">
                <a:solidFill>
                  <a:srgbClr val="FF0000"/>
                </a:solidFill>
                <a:latin typeface="微软雅黑" panose="020B0503020204020204" pitchFamily="34" charset="-122"/>
                <a:ea typeface="微软雅黑" panose="020B0503020204020204" pitchFamily="34" charset="-122"/>
              </a:rPr>
              <a:t>经济体制</a:t>
            </a:r>
            <a:r>
              <a:rPr lang="zh-CN" altLang="zh-CN" sz="2400" dirty="0">
                <a:solidFill>
                  <a:srgbClr val="FF0000"/>
                </a:solidFill>
                <a:latin typeface="微软雅黑" panose="020B0503020204020204" pitchFamily="34" charset="-122"/>
                <a:ea typeface="微软雅黑" panose="020B0503020204020204" pitchFamily="34" charset="-122"/>
              </a:rPr>
              <a:t>的调整一定要适应生产力发展的要求</a:t>
            </a:r>
            <a:r>
              <a:rPr lang="zh-CN" altLang="zh-CN" sz="2400" dirty="0">
                <a:latin typeface="微软雅黑" panose="020B0503020204020204" pitchFamily="34" charset="-122"/>
                <a:ea typeface="微软雅黑" panose="020B0503020204020204" pitchFamily="34" charset="-122"/>
              </a:rPr>
              <a:t>，这是一个基本规律，新经济政策之所以成功，战时共产主义政策之所以失败，根源就在于是否适应生产力的发展水平。</a:t>
            </a:r>
          </a:p>
        </p:txBody>
      </p:sp>
    </p:spTree>
    <p:extLst>
      <p:ext uri="{BB962C8B-B14F-4D97-AF65-F5344CB8AC3E}">
        <p14:creationId xmlns:p14="http://schemas.microsoft.com/office/powerpoint/2010/main" val="2292636813"/>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6707088" cy="540403"/>
          </a:xfrm>
        </p:spPr>
        <p:txBody>
          <a:bodyPr>
            <a:normAutofit fontScale="90000"/>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社会主义经济建设经验</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251520" y="841276"/>
            <a:ext cx="8723312" cy="4536504"/>
          </a:xfrm>
        </p:spPr>
        <p:txBody>
          <a:bodyPr>
            <a:noAutofit/>
          </a:bodyPr>
          <a:lstStyle/>
          <a:p>
            <a:pPr algn="just">
              <a:lnSpc>
                <a:spcPct val="13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．新经济政策的实施表明，以列宁为首的布尔什维克党放弃了从战时共产主义政策直接</a:t>
            </a:r>
            <a:r>
              <a:rPr lang="zh-CN" altLang="zh-CN" sz="2400" dirty="0" smtClean="0">
                <a:latin typeface="微软雅黑" panose="020B0503020204020204" pitchFamily="34" charset="-122"/>
                <a:ea typeface="微软雅黑" panose="020B0503020204020204" pitchFamily="34" charset="-122"/>
              </a:rPr>
              <a:t>过渡</a:t>
            </a:r>
            <a:r>
              <a:rPr lang="zh-CN" altLang="zh-CN" sz="2400" dirty="0">
                <a:latin typeface="微软雅黑" panose="020B0503020204020204" pitchFamily="34" charset="-122"/>
                <a:ea typeface="微软雅黑" panose="020B0503020204020204" pitchFamily="34" charset="-122"/>
              </a:rPr>
              <a:t>到社会主义的设想和实践，开始立足本国国情，从解决农民问题入手，利用市场和</a:t>
            </a:r>
            <a:r>
              <a:rPr lang="zh-CN" altLang="zh-CN" sz="2400" dirty="0" smtClean="0">
                <a:latin typeface="微软雅黑" panose="020B0503020204020204" pitchFamily="34" charset="-122"/>
                <a:ea typeface="微软雅黑" panose="020B0503020204020204" pitchFamily="34" charset="-122"/>
              </a:rPr>
              <a:t>商品</a:t>
            </a:r>
            <a:r>
              <a:rPr lang="zh-CN" altLang="zh-CN" sz="2400" dirty="0">
                <a:latin typeface="微软雅黑" panose="020B0503020204020204" pitchFamily="34" charset="-122"/>
                <a:ea typeface="微软雅黑" panose="020B0503020204020204" pitchFamily="34" charset="-122"/>
              </a:rPr>
              <a:t>货币关系来发展生产，丰富社会物质财富，改善人民生活，巩固工农联盟，以逐步</a:t>
            </a:r>
            <a:r>
              <a:rPr lang="zh-CN" altLang="zh-CN" sz="2400" dirty="0" smtClean="0">
                <a:latin typeface="微软雅黑" panose="020B0503020204020204" pitchFamily="34" charset="-122"/>
                <a:ea typeface="微软雅黑" panose="020B0503020204020204" pitchFamily="34" charset="-122"/>
              </a:rPr>
              <a:t>过渡</a:t>
            </a:r>
            <a:r>
              <a:rPr lang="zh-CN" altLang="zh-CN" sz="2400" dirty="0">
                <a:latin typeface="微软雅黑" panose="020B0503020204020204" pitchFamily="34" charset="-122"/>
                <a:ea typeface="微软雅黑" panose="020B0503020204020204" pitchFamily="34" charset="-122"/>
              </a:rPr>
              <a:t>到社会主义。</a:t>
            </a:r>
          </a:p>
          <a:p>
            <a:pPr algn="just">
              <a:lnSpc>
                <a:spcPct val="13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战时共产主义</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政策的特点是用强制性经济统制手段来管理经济，违背经济发展规律</a:t>
            </a:r>
            <a:r>
              <a:rPr lang="zh-CN" altLang="zh-CN" sz="2400" dirty="0" smtClean="0">
                <a:latin typeface="微软雅黑" panose="020B0503020204020204" pitchFamily="34" charset="-122"/>
                <a:ea typeface="微软雅黑" panose="020B0503020204020204" pitchFamily="34" charset="-122"/>
              </a:rPr>
              <a:t>，而</a:t>
            </a:r>
            <a:r>
              <a:rPr lang="zh-CN" altLang="zh-CN" sz="2400" dirty="0">
                <a:latin typeface="微软雅黑" panose="020B0503020204020204" pitchFamily="34" charset="-122"/>
                <a:ea typeface="微软雅黑" panose="020B0503020204020204" pitchFamily="34" charset="-122"/>
              </a:rPr>
              <a:t>新经济政策则是利用市场和货币关系来发展社会主义经济，是在以公有制为主导的</a:t>
            </a:r>
            <a:r>
              <a:rPr lang="zh-CN" altLang="zh-CN" sz="2400" dirty="0" smtClean="0">
                <a:latin typeface="微软雅黑" panose="020B0503020204020204" pitchFamily="34" charset="-122"/>
                <a:ea typeface="微软雅黑" panose="020B0503020204020204" pitchFamily="34" charset="-122"/>
              </a:rPr>
              <a:t>前提</a:t>
            </a:r>
            <a:r>
              <a:rPr lang="zh-CN" altLang="zh-CN" sz="2400" dirty="0">
                <a:latin typeface="微软雅黑" panose="020B0503020204020204" pitchFamily="34" charset="-122"/>
                <a:ea typeface="微软雅黑" panose="020B0503020204020204" pitchFamily="34" charset="-122"/>
              </a:rPr>
              <a:t>下，允许多种所有制形式存在</a:t>
            </a:r>
            <a:r>
              <a:rPr lang="zh-CN"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647985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7463" y="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b="1">
                <a:solidFill>
                  <a:schemeClr val="accent2"/>
                </a:solidFill>
              </a:rPr>
              <a:t>解析与探究</a:t>
            </a:r>
          </a:p>
        </p:txBody>
      </p:sp>
      <p:sp>
        <p:nvSpPr>
          <p:cNvPr id="54275" name="Text Box 3"/>
          <p:cNvSpPr txBox="1">
            <a:spLocks noChangeArrowheads="1"/>
          </p:cNvSpPr>
          <p:nvPr/>
        </p:nvSpPr>
        <p:spPr bwMode="auto">
          <a:xfrm>
            <a:off x="228600" y="500063"/>
            <a:ext cx="86106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en-US" altLang="zh-CN" sz="1700" b="1">
                <a:latin typeface="微软雅黑" pitchFamily="34" charset="-122"/>
                <a:ea typeface="微软雅黑" pitchFamily="34" charset="-122"/>
              </a:rPr>
              <a:t>       </a:t>
            </a:r>
            <a:r>
              <a:rPr lang="zh-CN" altLang="en-US" sz="1700" b="1">
                <a:latin typeface="微软雅黑" pitchFamily="34" charset="-122"/>
                <a:ea typeface="微软雅黑" pitchFamily="34" charset="-122"/>
              </a:rPr>
              <a:t>列宁逝世后，苏联党内围绕社会主义建设道路问题多次发生争论。</a:t>
            </a:r>
            <a:r>
              <a:rPr lang="en-US" altLang="zh-CN" sz="1700" b="1">
                <a:latin typeface="微软雅黑" pitchFamily="34" charset="-122"/>
                <a:ea typeface="微软雅黑" pitchFamily="34" charset="-122"/>
              </a:rPr>
              <a:t>20</a:t>
            </a:r>
            <a:r>
              <a:rPr lang="zh-CN" altLang="en-US" sz="1700" b="1">
                <a:latin typeface="微软雅黑" pitchFamily="34" charset="-122"/>
                <a:ea typeface="微软雅黑" pitchFamily="34" charset="-122"/>
              </a:rPr>
              <a:t>年代末，斯大林和另一位苏联领导人布哈林展开了激烈的论争。下面是双方的主要观点：</a:t>
            </a:r>
          </a:p>
          <a:p>
            <a:pPr algn="just" eaLnBrk="1" hangingPunct="1">
              <a:spcBef>
                <a:spcPct val="0"/>
              </a:spcBef>
              <a:buFontTx/>
              <a:buNone/>
            </a:pPr>
            <a:r>
              <a:rPr lang="zh-CN" altLang="en-US" sz="1700" b="1">
                <a:solidFill>
                  <a:srgbClr val="FF0000"/>
                </a:solidFill>
                <a:latin typeface="微软雅黑" pitchFamily="34" charset="-122"/>
                <a:ea typeface="微软雅黑" pitchFamily="34" charset="-122"/>
              </a:rPr>
              <a:t>关于农业问题</a:t>
            </a:r>
          </a:p>
          <a:p>
            <a:pPr algn="just" eaLnBrk="1" hangingPunct="1">
              <a:spcBef>
                <a:spcPct val="0"/>
              </a:spcBef>
              <a:buFontTx/>
              <a:buNone/>
            </a:pPr>
            <a:r>
              <a:rPr lang="zh-CN" altLang="en-US" sz="1700" b="1">
                <a:latin typeface="微软雅黑" pitchFamily="34" charset="-122"/>
                <a:ea typeface="微软雅黑" pitchFamily="34" charset="-122"/>
              </a:rPr>
              <a:t>       布哈林认为，从长远观点看，需要改造个体农业，但必须在个体农业发展的基础上逐步进行。只要国家政策得当，个体农业还有很大潜力。</a:t>
            </a:r>
          </a:p>
          <a:p>
            <a:pPr algn="just" eaLnBrk="1" hangingPunct="1">
              <a:spcBef>
                <a:spcPct val="0"/>
              </a:spcBef>
              <a:buFontTx/>
              <a:buNone/>
            </a:pPr>
            <a:r>
              <a:rPr lang="zh-CN" altLang="en-US" sz="1700" b="1">
                <a:latin typeface="微软雅黑" pitchFamily="34" charset="-122"/>
                <a:ea typeface="微软雅黑" pitchFamily="34" charset="-122"/>
              </a:rPr>
              <a:t>       斯大林认为，个体农民不能生产出更多的粮食，新经济政策时期产生了富农囤积粮食、投机倒把的问题，因此，必须实行农业集体化，改变农村所有制形式。</a:t>
            </a:r>
          </a:p>
          <a:p>
            <a:pPr algn="just" eaLnBrk="1" hangingPunct="1">
              <a:spcBef>
                <a:spcPct val="0"/>
              </a:spcBef>
              <a:buFontTx/>
              <a:buNone/>
            </a:pPr>
            <a:r>
              <a:rPr lang="zh-CN" altLang="en-US" sz="1700" b="1">
                <a:solidFill>
                  <a:srgbClr val="FF0000"/>
                </a:solidFill>
                <a:latin typeface="微软雅黑" pitchFamily="34" charset="-122"/>
                <a:ea typeface="微软雅黑" pitchFamily="34" charset="-122"/>
              </a:rPr>
              <a:t>关于工业化问题</a:t>
            </a:r>
          </a:p>
          <a:p>
            <a:pPr algn="just" eaLnBrk="1" hangingPunct="1">
              <a:spcBef>
                <a:spcPct val="0"/>
              </a:spcBef>
              <a:buFontTx/>
              <a:buNone/>
            </a:pPr>
            <a:r>
              <a:rPr lang="zh-CN" altLang="en-US" sz="1700" b="1">
                <a:latin typeface="微软雅黑" pitchFamily="34" charset="-122"/>
                <a:ea typeface="微软雅黑" pitchFamily="34" charset="-122"/>
              </a:rPr>
              <a:t>      布哈林认为， 在工业化过程中，国民经济要平衡发展，否则也会出现经济危机。</a:t>
            </a:r>
          </a:p>
          <a:p>
            <a:pPr algn="just" eaLnBrk="1" hangingPunct="1">
              <a:spcBef>
                <a:spcPct val="0"/>
              </a:spcBef>
              <a:buFontTx/>
              <a:buNone/>
            </a:pPr>
            <a:r>
              <a:rPr lang="zh-CN" altLang="en-US" sz="1700" b="1">
                <a:latin typeface="微软雅黑" pitchFamily="34" charset="-122"/>
                <a:ea typeface="微软雅黑" pitchFamily="34" charset="-122"/>
              </a:rPr>
              <a:t>      斯大林认为，必须优先发展重工业，资本主义工业化是从轻工业开始的，社会主义则是从重工业开始；工业化必须高速度，因为帝国主义仇视社会主义，战争不可避免，需要建立起强大的物质基础。</a:t>
            </a:r>
          </a:p>
          <a:p>
            <a:pPr algn="just" eaLnBrk="1" hangingPunct="1">
              <a:spcBef>
                <a:spcPct val="0"/>
              </a:spcBef>
              <a:buFontTx/>
              <a:buNone/>
            </a:pPr>
            <a:r>
              <a:rPr lang="zh-CN" altLang="en-US" sz="1700" b="1">
                <a:solidFill>
                  <a:srgbClr val="FF0000"/>
                </a:solidFill>
                <a:latin typeface="微软雅黑" pitchFamily="34" charset="-122"/>
                <a:ea typeface="微软雅黑" pitchFamily="34" charset="-122"/>
              </a:rPr>
              <a:t>关于社会主义发展动力问题</a:t>
            </a:r>
          </a:p>
          <a:p>
            <a:pPr algn="just" eaLnBrk="1" hangingPunct="1">
              <a:spcBef>
                <a:spcPct val="0"/>
              </a:spcBef>
              <a:buFontTx/>
              <a:buNone/>
            </a:pPr>
            <a:r>
              <a:rPr lang="zh-CN" altLang="en-US" sz="1700" b="1">
                <a:latin typeface="微软雅黑" pitchFamily="34" charset="-122"/>
                <a:ea typeface="微软雅黑" pitchFamily="34" charset="-122"/>
              </a:rPr>
              <a:t>       布哈林认为，群众消费的增长是社会经济发展的直接动力，通过生产的发展可直接进入社会主义。</a:t>
            </a:r>
          </a:p>
          <a:p>
            <a:pPr algn="just" eaLnBrk="1" hangingPunct="1">
              <a:spcBef>
                <a:spcPct val="0"/>
              </a:spcBef>
              <a:buFontTx/>
              <a:buNone/>
            </a:pPr>
            <a:r>
              <a:rPr lang="zh-CN" altLang="en-US" sz="1700" b="1">
                <a:latin typeface="微软雅黑" pitchFamily="34" charset="-122"/>
                <a:ea typeface="微软雅黑" pitchFamily="34" charset="-122"/>
              </a:rPr>
              <a:t>       斯大林认为，阶级斗争是社会主义前进的动力，通过进行阶级斗争推动经济建设。</a:t>
            </a:r>
          </a:p>
        </p:txBody>
      </p:sp>
      <p:sp>
        <p:nvSpPr>
          <p:cNvPr id="54276" name="Rectangle 4"/>
          <p:cNvSpPr>
            <a:spLocks noChangeArrowheads="1"/>
          </p:cNvSpPr>
          <p:nvPr/>
        </p:nvSpPr>
        <p:spPr bwMode="auto">
          <a:xfrm>
            <a:off x="266700" y="4770438"/>
            <a:ext cx="853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zh-CN" altLang="en-US" sz="1800" b="1">
                <a:solidFill>
                  <a:srgbClr val="7030A0"/>
                </a:solidFill>
                <a:latin typeface="微软雅黑" pitchFamily="34" charset="-122"/>
                <a:ea typeface="微软雅黑" pitchFamily="34" charset="-122"/>
              </a:rPr>
              <a:t>       根据上述材料和所学知识，布哈林被划为党内右倾机会主义者，开除党籍，大清洗时被处决，为什么？</a:t>
            </a:r>
          </a:p>
        </p:txBody>
      </p:sp>
    </p:spTree>
    <p:extLst>
      <p:ext uri="{BB962C8B-B14F-4D97-AF65-F5344CB8AC3E}">
        <p14:creationId xmlns:p14="http://schemas.microsoft.com/office/powerpoint/2010/main" val="4045599527"/>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additive="base">
                                        <p:cTn id="7" dur="500" fill="hold"/>
                                        <p:tgtEl>
                                          <p:spTgt spid="54274"/>
                                        </p:tgtEl>
                                        <p:attrNameLst>
                                          <p:attrName>ppt_x</p:attrName>
                                        </p:attrNameLst>
                                      </p:cBhvr>
                                      <p:tavLst>
                                        <p:tav tm="0">
                                          <p:val>
                                            <p:strVal val="1+#ppt_w/2"/>
                                          </p:val>
                                        </p:tav>
                                        <p:tav tm="100000">
                                          <p:val>
                                            <p:strVal val="#ppt_x"/>
                                          </p:val>
                                        </p:tav>
                                      </p:tavLst>
                                    </p:anim>
                                    <p:anim calcmode="lin" valueType="num">
                                      <p:cBhvr additive="base">
                                        <p:cTn id="8" dur="500" fill="hold"/>
                                        <p:tgtEl>
                                          <p:spTgt spid="5427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54275"/>
                                        </p:tgtEl>
                                        <p:attrNameLst>
                                          <p:attrName>style.visibility</p:attrName>
                                        </p:attrNameLst>
                                      </p:cBhvr>
                                      <p:to>
                                        <p:strVal val="visible"/>
                                      </p:to>
                                    </p:set>
                                    <p:animEffect transition="in" filter="blinds(horizontal)">
                                      <p:cBhvr>
                                        <p:cTn id="12" dur="500"/>
                                        <p:tgtEl>
                                          <p:spTgt spid="54275"/>
                                        </p:tgtEl>
                                      </p:cBhvr>
                                    </p:animEffect>
                                  </p:childTnLst>
                                </p:cTn>
                              </p:par>
                            </p:childTnLst>
                          </p:cTn>
                        </p:par>
                        <p:par>
                          <p:cTn id="13" fill="hold" nodeType="afterGroup">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4276"/>
                                        </p:tgtEl>
                                        <p:attrNameLst>
                                          <p:attrName>style.visibility</p:attrName>
                                        </p:attrNameLst>
                                      </p:cBhvr>
                                      <p:to>
                                        <p:strVal val="visible"/>
                                      </p:to>
                                    </p:set>
                                    <p:anim calcmode="lin" valueType="num">
                                      <p:cBhvr additive="base">
                                        <p:cTn id="16" dur="500" fill="hold"/>
                                        <p:tgtEl>
                                          <p:spTgt spid="54276"/>
                                        </p:tgtEl>
                                        <p:attrNameLst>
                                          <p:attrName>ppt_x</p:attrName>
                                        </p:attrNameLst>
                                      </p:cBhvr>
                                      <p:tavLst>
                                        <p:tav tm="0">
                                          <p:val>
                                            <p:strVal val="#ppt_x"/>
                                          </p:val>
                                        </p:tav>
                                        <p:tav tm="100000">
                                          <p:val>
                                            <p:strVal val="#ppt_x"/>
                                          </p:val>
                                        </p:tav>
                                      </p:tavLst>
                                    </p:anim>
                                    <p:anim calcmode="lin" valueType="num">
                                      <p:cBhvr additive="base">
                                        <p:cTn id="17" dur="500" fill="hold"/>
                                        <p:tgtEl>
                                          <p:spTgt spid="54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P spid="54275" grpId="0" autoUpdateAnimBg="0"/>
      <p:bldP spid="5427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6291" name="Group 51"/>
          <p:cNvGraphicFramePr>
            <a:graphicFrameLocks noGrp="1"/>
          </p:cNvGraphicFramePr>
          <p:nvPr>
            <p:extLst>
              <p:ext uri="{D42A27DB-BD31-4B8C-83A1-F6EECF244321}">
                <p14:modId xmlns:p14="http://schemas.microsoft.com/office/powerpoint/2010/main" val="1287177878"/>
              </p:ext>
            </p:extLst>
          </p:nvPr>
        </p:nvGraphicFramePr>
        <p:xfrm>
          <a:off x="107504" y="121196"/>
          <a:ext cx="8868146" cy="5167412"/>
        </p:xfrm>
        <a:graphic>
          <a:graphicData uri="http://schemas.openxmlformats.org/drawingml/2006/table">
            <a:tbl>
              <a:tblPr/>
              <a:tblGrid>
                <a:gridCol w="723776"/>
                <a:gridCol w="711521"/>
                <a:gridCol w="7432849"/>
              </a:tblGrid>
              <a:tr h="3388622">
                <a:tc row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马</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克</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思</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主</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诞</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生</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3" marB="380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内</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容</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3" marB="380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1.</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阐述了马克思主义的基本原理，阐明了社会历史发展的客观规律，揭示了资本主义的内在矛盾，即财富积累的同时破坏了财富创造者的生存条件。</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2.</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肯定了资产阶级在推动历史发展、生产力进步上的重要作用。</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2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3.</a:t>
                      </a: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宣告</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了无产阶级的历史使命是用暴力推翻资产阶级的统治，建立无产阶级政权，是资产阶级的掘墓人，新社会的创造者；昭示了共产主义的社会原则。</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txBody>
                  <a:tcPr marT="38093" marB="380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79930">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意</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义</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3" marB="380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无产阶级的斗争有了</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的指导，社会主义工人运动更加蓬勃地发展起来，对人类社会的进程产生了深远影响。</a:t>
                      </a:r>
                      <a:endParaRPr kumimoji="0" lang="zh-CN" altLang="en-US" sz="16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093" marB="380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06293" name="Rectangle 53"/>
          <p:cNvSpPr>
            <a:spLocks noChangeArrowheads="1"/>
          </p:cNvSpPr>
          <p:nvPr/>
        </p:nvSpPr>
        <p:spPr bwMode="auto">
          <a:xfrm>
            <a:off x="4428608" y="3865612"/>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rgbClr val="FF0000"/>
                </a:solidFill>
                <a:latin typeface="Arial" charset="0"/>
                <a:ea typeface="宋体" charset="-122"/>
              </a:defRPr>
            </a:lvl1pPr>
            <a:lvl2pPr marL="742950" indent="-285750" eaLnBrk="0" hangingPunct="0">
              <a:defRPr sz="2400" b="1">
                <a:solidFill>
                  <a:srgbClr val="FF0000"/>
                </a:solidFill>
                <a:latin typeface="Arial" charset="0"/>
                <a:ea typeface="宋体" charset="-122"/>
              </a:defRPr>
            </a:lvl2pPr>
            <a:lvl3pPr marL="1143000" indent="-228600" eaLnBrk="0" hangingPunct="0">
              <a:defRPr sz="2400" b="1">
                <a:solidFill>
                  <a:srgbClr val="FF0000"/>
                </a:solidFill>
                <a:latin typeface="Arial" charset="0"/>
                <a:ea typeface="宋体" charset="-122"/>
              </a:defRPr>
            </a:lvl3pPr>
            <a:lvl4pPr marL="1600200" indent="-228600" eaLnBrk="0" hangingPunct="0">
              <a:defRPr sz="2400" b="1">
                <a:solidFill>
                  <a:srgbClr val="FF0000"/>
                </a:solidFill>
                <a:latin typeface="Arial" charset="0"/>
                <a:ea typeface="宋体" charset="-122"/>
              </a:defRPr>
            </a:lvl4pPr>
            <a:lvl5pPr marL="2057400" indent="-228600" eaLnBrk="0" hangingPunct="0">
              <a:defRPr sz="2400" b="1">
                <a:solidFill>
                  <a:srgbClr val="FF0000"/>
                </a:solidFill>
                <a:latin typeface="Arial" charset="0"/>
                <a:ea typeface="宋体" charset="-122"/>
              </a:defRPr>
            </a:lvl5pPr>
            <a:lvl6pPr marL="2514600" indent="-228600" eaLnBrk="0" fontAlgn="base" hangingPunct="0">
              <a:spcBef>
                <a:spcPct val="0"/>
              </a:spcBef>
              <a:spcAft>
                <a:spcPct val="0"/>
              </a:spcAft>
              <a:defRPr sz="2400" b="1">
                <a:solidFill>
                  <a:srgbClr val="FF0000"/>
                </a:solidFill>
                <a:latin typeface="Arial" charset="0"/>
                <a:ea typeface="宋体" charset="-122"/>
              </a:defRPr>
            </a:lvl6pPr>
            <a:lvl7pPr marL="2971800" indent="-228600" eaLnBrk="0" fontAlgn="base" hangingPunct="0">
              <a:spcBef>
                <a:spcPct val="0"/>
              </a:spcBef>
              <a:spcAft>
                <a:spcPct val="0"/>
              </a:spcAft>
              <a:defRPr sz="2400" b="1">
                <a:solidFill>
                  <a:srgbClr val="FF0000"/>
                </a:solidFill>
                <a:latin typeface="Arial" charset="0"/>
                <a:ea typeface="宋体" charset="-122"/>
              </a:defRPr>
            </a:lvl7pPr>
            <a:lvl8pPr marL="3429000" indent="-228600" eaLnBrk="0" fontAlgn="base" hangingPunct="0">
              <a:spcBef>
                <a:spcPct val="0"/>
              </a:spcBef>
              <a:spcAft>
                <a:spcPct val="0"/>
              </a:spcAft>
              <a:defRPr sz="2400" b="1">
                <a:solidFill>
                  <a:srgbClr val="FF0000"/>
                </a:solidFill>
                <a:latin typeface="Arial" charset="0"/>
                <a:ea typeface="宋体" charset="-122"/>
              </a:defRPr>
            </a:lvl8pPr>
            <a:lvl9pPr marL="3886200" indent="-228600" eaLnBrk="0" fontAlgn="base" hangingPunct="0">
              <a:spcBef>
                <a:spcPct val="0"/>
              </a:spcBef>
              <a:spcAft>
                <a:spcPct val="0"/>
              </a:spcAft>
              <a:defRPr sz="2400" b="1">
                <a:solidFill>
                  <a:srgbClr val="FF0000"/>
                </a:solidFill>
                <a:latin typeface="Arial" charset="0"/>
                <a:ea typeface="宋体" charset="-122"/>
              </a:defRPr>
            </a:lvl9pPr>
          </a:lstStyle>
          <a:p>
            <a:pPr eaLnBrk="1" hangingPunct="1"/>
            <a:r>
              <a:rPr lang="zh-CN" altLang="en-US" dirty="0">
                <a:latin typeface="Times New Roman" pitchFamily="18" charset="0"/>
                <a:ea typeface="仿宋_GB2312" pitchFamily="49" charset="-122"/>
                <a:cs typeface="Times New Roman" pitchFamily="18" charset="0"/>
              </a:rPr>
              <a:t>科学理论</a:t>
            </a:r>
          </a:p>
        </p:txBody>
      </p:sp>
    </p:spTree>
    <p:extLst>
      <p:ext uri="{BB962C8B-B14F-4D97-AF65-F5344CB8AC3E}">
        <p14:creationId xmlns:p14="http://schemas.microsoft.com/office/powerpoint/2010/main" val="845272585"/>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6293"/>
                                        </p:tgtEl>
                                        <p:attrNameLst>
                                          <p:attrName>style.visibility</p:attrName>
                                        </p:attrNameLst>
                                      </p:cBhvr>
                                      <p:to>
                                        <p:strVal val="visible"/>
                                      </p:to>
                                    </p:set>
                                    <p:animEffect transition="in" filter="blinds(horizontal)">
                                      <p:cBhvr>
                                        <p:cTn id="7" dur="500"/>
                                        <p:tgtEl>
                                          <p:spTgt spid="906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9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ru-sidali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10" y="0"/>
            <a:ext cx="1712774" cy="223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7"/>
          <p:cNvSpPr txBox="1">
            <a:spLocks noChangeArrowheads="1"/>
          </p:cNvSpPr>
          <p:nvPr/>
        </p:nvSpPr>
        <p:spPr bwMode="auto">
          <a:xfrm>
            <a:off x="336496" y="0"/>
            <a:ext cx="698477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800" b="1" dirty="0">
                <a:latin typeface="微软雅黑" pitchFamily="34" charset="-122"/>
                <a:ea typeface="微软雅黑" pitchFamily="34" charset="-122"/>
              </a:rPr>
              <a:t>        </a:t>
            </a:r>
            <a:r>
              <a:rPr kumimoji="1" lang="zh-CN" altLang="en-US" sz="2800" b="1" dirty="0">
                <a:solidFill>
                  <a:srgbClr val="800000"/>
                </a:solidFill>
                <a:latin typeface="微软雅黑" pitchFamily="34" charset="-122"/>
                <a:ea typeface="微软雅黑" pitchFamily="34" charset="-122"/>
              </a:rPr>
              <a:t>斯大林模式</a:t>
            </a:r>
            <a:r>
              <a:rPr kumimoji="1" lang="zh-CN" altLang="en-US" sz="2800" b="1" dirty="0">
                <a:latin typeface="微软雅黑" pitchFamily="34" charset="-122"/>
                <a:ea typeface="微软雅黑" pitchFamily="34" charset="-122"/>
              </a:rPr>
              <a:t>：是指苏联在斯大林的领导下，按照斯大林的规划所确立起来的国家政治经济体制。它是苏联在特定的历史条件下的一种高度集中和单一的</a:t>
            </a:r>
            <a:r>
              <a:rPr kumimoji="1" lang="zh-CN" altLang="en-US" sz="2800" b="1" dirty="0">
                <a:solidFill>
                  <a:srgbClr val="800000"/>
                </a:solidFill>
                <a:latin typeface="微软雅黑" pitchFamily="34" charset="-122"/>
                <a:ea typeface="微软雅黑" pitchFamily="34" charset="-122"/>
              </a:rPr>
              <a:t>社会主义</a:t>
            </a:r>
            <a:r>
              <a:rPr kumimoji="1" lang="zh-CN" altLang="en-US" sz="2800" b="1" dirty="0">
                <a:latin typeface="微软雅黑" pitchFamily="34" charset="-122"/>
                <a:ea typeface="微软雅黑" pitchFamily="34" charset="-122"/>
              </a:rPr>
              <a:t>政治经济</a:t>
            </a:r>
            <a:r>
              <a:rPr kumimoji="1" lang="zh-CN" altLang="en-US" sz="2800" b="1" dirty="0">
                <a:solidFill>
                  <a:srgbClr val="800000"/>
                </a:solidFill>
                <a:latin typeface="微软雅黑" pitchFamily="34" charset="-122"/>
                <a:ea typeface="微软雅黑" pitchFamily="34" charset="-122"/>
              </a:rPr>
              <a:t>模式。</a:t>
            </a:r>
          </a:p>
        </p:txBody>
      </p:sp>
      <p:sp>
        <p:nvSpPr>
          <p:cNvPr id="2" name="矩形 1"/>
          <p:cNvSpPr/>
          <p:nvPr/>
        </p:nvSpPr>
        <p:spPr>
          <a:xfrm>
            <a:off x="251520" y="2310492"/>
            <a:ext cx="8658904" cy="3416320"/>
          </a:xfrm>
          <a:prstGeom prst="rect">
            <a:avLst/>
          </a:prstGeom>
          <a:ln w="3175">
            <a:solidFill>
              <a:schemeClr val="tx1"/>
            </a:solidFill>
            <a:prstDash val="sysDot"/>
          </a:ln>
        </p:spPr>
        <p:txBody>
          <a:bodyPr wrap="square">
            <a:spAutoFit/>
          </a:bodyPr>
          <a:lstStyle/>
          <a:p>
            <a:r>
              <a:rPr lang="zh-CN" altLang="zh-CN" sz="2400" dirty="0">
                <a:latin typeface="微软雅黑" panose="020B0503020204020204" pitchFamily="34" charset="-122"/>
                <a:ea typeface="微软雅黑" panose="020B0503020204020204" pitchFamily="34" charset="-122"/>
              </a:rPr>
              <a:t>斯大林模式形成的标志、特征与教训</a:t>
            </a:r>
          </a:p>
          <a:p>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zh-CN" sz="2400" dirty="0">
                <a:solidFill>
                  <a:srgbClr val="FF0000"/>
                </a:solidFill>
                <a:latin typeface="微软雅黑" panose="020B0503020204020204" pitchFamily="34" charset="-122"/>
                <a:ea typeface="微软雅黑" panose="020B0503020204020204" pitchFamily="34" charset="-122"/>
              </a:rPr>
              <a:t>形成：</a:t>
            </a:r>
            <a:r>
              <a:rPr lang="zh-CN" altLang="zh-CN" sz="2400" dirty="0">
                <a:latin typeface="微软雅黑" panose="020B0503020204020204" pitchFamily="34" charset="-122"/>
                <a:ea typeface="微软雅黑" panose="020B0503020204020204" pitchFamily="34" charset="-122"/>
              </a:rPr>
              <a:t>工业化运动、农业集体化运动、</a:t>
            </a:r>
            <a:r>
              <a:rPr lang="en-US" altLang="zh-CN" sz="2400" dirty="0">
                <a:latin typeface="微软雅黑" panose="020B0503020204020204" pitchFamily="34" charset="-122"/>
                <a:ea typeface="微软雅黑" panose="020B0503020204020204" pitchFamily="34" charset="-122"/>
              </a:rPr>
              <a:t>1936</a:t>
            </a:r>
            <a:r>
              <a:rPr lang="zh-CN" altLang="zh-CN" sz="2400" dirty="0">
                <a:latin typeface="微软雅黑" panose="020B0503020204020204" pitchFamily="34" charset="-122"/>
                <a:ea typeface="微软雅黑" panose="020B0503020204020204" pitchFamily="34" charset="-122"/>
              </a:rPr>
              <a:t>年宪法的制定。</a:t>
            </a:r>
          </a:p>
          <a:p>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zh-CN" sz="2400" dirty="0">
                <a:solidFill>
                  <a:srgbClr val="FF0000"/>
                </a:solidFill>
                <a:latin typeface="微软雅黑" panose="020B0503020204020204" pitchFamily="34" charset="-122"/>
                <a:ea typeface="微软雅黑" panose="020B0503020204020204" pitchFamily="34" charset="-122"/>
              </a:rPr>
              <a:t>特征</a:t>
            </a:r>
            <a:r>
              <a:rPr lang="zh-CN" altLang="zh-CN"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经济</a:t>
            </a:r>
            <a:r>
              <a:rPr lang="zh-CN" altLang="zh-CN" sz="2400" dirty="0">
                <a:latin typeface="微软雅黑" panose="020B0503020204020204" pitchFamily="34" charset="-122"/>
                <a:ea typeface="微软雅黑" panose="020B0503020204020204" pitchFamily="34" charset="-122"/>
              </a:rPr>
              <a:t>上</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高度的计划性</a:t>
            </a:r>
            <a:r>
              <a:rPr lang="zh-CN" altLang="zh-CN" sz="2400" dirty="0" smtClean="0">
                <a:latin typeface="微软雅黑" panose="020B0503020204020204" pitchFamily="34" charset="-122"/>
                <a:ea typeface="微软雅黑" panose="020B0503020204020204" pitchFamily="34" charset="-122"/>
              </a:rPr>
              <a:t>；政治</a:t>
            </a:r>
            <a:r>
              <a:rPr lang="zh-CN" altLang="zh-CN" sz="2400" dirty="0">
                <a:latin typeface="微软雅黑" panose="020B0503020204020204" pitchFamily="34" charset="-122"/>
                <a:ea typeface="微软雅黑" panose="020B0503020204020204" pitchFamily="34" charset="-122"/>
              </a:rPr>
              <a:t>上</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高度的集权化。</a:t>
            </a:r>
          </a:p>
          <a:p>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zh-CN" sz="2400" dirty="0">
                <a:solidFill>
                  <a:srgbClr val="FF0000"/>
                </a:solidFill>
                <a:latin typeface="微软雅黑" panose="020B0503020204020204" pitchFamily="34" charset="-122"/>
                <a:ea typeface="微软雅黑" panose="020B0503020204020204" pitchFamily="34" charset="-122"/>
              </a:rPr>
              <a:t>经验教训</a:t>
            </a:r>
            <a:r>
              <a:rPr lang="zh-CN" altLang="zh-CN"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国家</a:t>
            </a:r>
            <a:r>
              <a:rPr lang="zh-CN" altLang="zh-CN" sz="2400" dirty="0">
                <a:latin typeface="微软雅黑" panose="020B0503020204020204" pitchFamily="34" charset="-122"/>
                <a:ea typeface="微软雅黑" panose="020B0503020204020204" pitchFamily="34" charset="-122"/>
              </a:rPr>
              <a:t>按计划宏观调控经济，使苏联社会主义建设取得巨大成就</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优先发展</a:t>
            </a:r>
            <a:r>
              <a:rPr lang="zh-CN" altLang="zh-CN" sz="2400" dirty="0">
                <a:latin typeface="微软雅黑" panose="020B0503020204020204" pitchFamily="34" charset="-122"/>
                <a:ea typeface="微软雅黑" panose="020B0503020204020204" pitchFamily="34" charset="-122"/>
              </a:rPr>
              <a:t>重工业</a:t>
            </a:r>
            <a:r>
              <a:rPr lang="zh-CN" altLang="zh-CN" sz="2400" dirty="0" smtClean="0">
                <a:latin typeface="微软雅黑" panose="020B0503020204020204" pitchFamily="34" charset="-122"/>
                <a:ea typeface="微软雅黑" panose="020B0503020204020204" pitchFamily="34" charset="-122"/>
              </a:rPr>
              <a:t>，国民经济</a:t>
            </a:r>
            <a:r>
              <a:rPr lang="zh-CN" altLang="zh-CN" sz="2400" dirty="0">
                <a:latin typeface="微软雅黑" panose="020B0503020204020204" pitchFamily="34" charset="-122"/>
                <a:ea typeface="微软雅黑" panose="020B0503020204020204" pitchFamily="34" charset="-122"/>
              </a:rPr>
              <a:t>比例严重</a:t>
            </a:r>
            <a:r>
              <a:rPr lang="zh-CN" altLang="zh-CN" sz="2400" dirty="0" smtClean="0">
                <a:latin typeface="微软雅黑" panose="020B0503020204020204" pitchFamily="34" charset="-122"/>
                <a:ea typeface="微软雅黑" panose="020B0503020204020204" pitchFamily="34" charset="-122"/>
              </a:rPr>
              <a:t>失调</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以</a:t>
            </a:r>
            <a:r>
              <a:rPr lang="zh-CN" altLang="zh-CN" sz="2400" dirty="0">
                <a:latin typeface="微软雅黑" panose="020B0503020204020204" pitchFamily="34" charset="-122"/>
                <a:ea typeface="微软雅黑" panose="020B0503020204020204" pitchFamily="34" charset="-122"/>
              </a:rPr>
              <a:t>行政手段管理经济，压抑了地方和企业的积极性</a:t>
            </a:r>
            <a:r>
              <a:rPr lang="zh-CN"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zh-CN" sz="2400" dirty="0" smtClean="0">
                <a:latin typeface="微软雅黑" panose="020B0503020204020204" pitchFamily="34" charset="-122"/>
                <a:ea typeface="微软雅黑" panose="020B0503020204020204" pitchFamily="34" charset="-122"/>
              </a:rPr>
              <a:t>为</a:t>
            </a:r>
            <a:r>
              <a:rPr lang="zh-CN" altLang="zh-CN" sz="2400" dirty="0">
                <a:latin typeface="微软雅黑" panose="020B0503020204020204" pitchFamily="34" charset="-122"/>
                <a:ea typeface="微软雅黑" panose="020B0503020204020204" pitchFamily="34" charset="-122"/>
              </a:rPr>
              <a:t>筹得工业化资金牺牲农民利益，挫伤了他们的生产积极性。</a:t>
            </a:r>
          </a:p>
        </p:txBody>
      </p:sp>
    </p:spTree>
    <p:extLst>
      <p:ext uri="{BB962C8B-B14F-4D97-AF65-F5344CB8AC3E}">
        <p14:creationId xmlns:p14="http://schemas.microsoft.com/office/powerpoint/2010/main" val="4197616610"/>
      </p:ext>
    </p:extLst>
  </p:cSld>
  <p:clrMapOvr>
    <a:masterClrMapping/>
  </p:clrMapOvr>
  <p:transition spd="med">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293688" y="571500"/>
            <a:ext cx="46593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800" b="1">
                <a:latin typeface="微软雅黑" pitchFamily="34" charset="-122"/>
                <a:ea typeface="微软雅黑" pitchFamily="34" charset="-122"/>
              </a:rPr>
              <a:t>二、“斯大林模式”</a:t>
            </a:r>
          </a:p>
        </p:txBody>
      </p:sp>
      <p:sp>
        <p:nvSpPr>
          <p:cNvPr id="32771" name="Rectangle 3"/>
          <p:cNvSpPr>
            <a:spLocks noChangeArrowheads="1"/>
          </p:cNvSpPr>
          <p:nvPr/>
        </p:nvSpPr>
        <p:spPr bwMode="auto">
          <a:xfrm>
            <a:off x="323850" y="1485900"/>
            <a:ext cx="28082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800" b="1">
                <a:latin typeface="微软雅黑" pitchFamily="34" charset="-122"/>
                <a:ea typeface="微软雅黑" pitchFamily="34" charset="-122"/>
              </a:rPr>
              <a:t>●  </a:t>
            </a:r>
            <a:r>
              <a:rPr lang="zh-CN" altLang="en-US" sz="2800" b="1">
                <a:latin typeface="微软雅黑" pitchFamily="34" charset="-122"/>
                <a:ea typeface="微软雅黑" pitchFamily="34" charset="-122"/>
              </a:rPr>
              <a:t>形成原因</a:t>
            </a:r>
          </a:p>
        </p:txBody>
      </p:sp>
      <p:sp>
        <p:nvSpPr>
          <p:cNvPr id="32772" name="Rectangle 5"/>
          <p:cNvSpPr>
            <a:spLocks noChangeArrowheads="1"/>
          </p:cNvSpPr>
          <p:nvPr/>
        </p:nvSpPr>
        <p:spPr bwMode="auto">
          <a:xfrm>
            <a:off x="307449" y="3966473"/>
            <a:ext cx="28082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800" b="1" dirty="0" smtClean="0">
                <a:latin typeface="微软雅黑" pitchFamily="34" charset="-122"/>
                <a:ea typeface="微软雅黑" pitchFamily="34" charset="-122"/>
              </a:rPr>
              <a:t>经济上的</a:t>
            </a:r>
            <a:endParaRPr lang="en-US" altLang="zh-CN" sz="2800" b="1" dirty="0" smtClean="0">
              <a:latin typeface="微软雅黑" pitchFamily="34" charset="-122"/>
              <a:ea typeface="微软雅黑" pitchFamily="34" charset="-122"/>
            </a:endParaRPr>
          </a:p>
          <a:p>
            <a:pPr algn="ctr" eaLnBrk="1" hangingPunct="1">
              <a:spcBef>
                <a:spcPct val="0"/>
              </a:spcBef>
              <a:buFontTx/>
              <a:buNone/>
            </a:pPr>
            <a:r>
              <a:rPr lang="zh-CN" altLang="en-US" sz="2800" b="1" dirty="0" smtClean="0">
                <a:latin typeface="微软雅黑" pitchFamily="34" charset="-122"/>
                <a:ea typeface="微软雅黑" pitchFamily="34" charset="-122"/>
              </a:rPr>
              <a:t>主要</a:t>
            </a:r>
            <a:r>
              <a:rPr lang="zh-CN" altLang="en-US" sz="2800" b="1" dirty="0">
                <a:latin typeface="微软雅黑" pitchFamily="34" charset="-122"/>
                <a:ea typeface="微软雅黑" pitchFamily="34" charset="-122"/>
              </a:rPr>
              <a:t>表现</a:t>
            </a:r>
          </a:p>
        </p:txBody>
      </p:sp>
      <p:sp>
        <p:nvSpPr>
          <p:cNvPr id="32773" name="AutoShape 6"/>
          <p:cNvSpPr>
            <a:spLocks/>
          </p:cNvSpPr>
          <p:nvPr/>
        </p:nvSpPr>
        <p:spPr bwMode="auto">
          <a:xfrm>
            <a:off x="2700338" y="3779168"/>
            <a:ext cx="215900" cy="1381125"/>
          </a:xfrm>
          <a:prstGeom prst="leftBrace">
            <a:avLst>
              <a:gd name="adj1" fmla="val 63971"/>
              <a:gd name="adj2" fmla="val 50000"/>
            </a:avLst>
          </a:pr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latin typeface="微软雅黑" pitchFamily="34" charset="-122"/>
              <a:ea typeface="微软雅黑" pitchFamily="34" charset="-122"/>
            </a:endParaRPr>
          </a:p>
        </p:txBody>
      </p:sp>
      <p:sp>
        <p:nvSpPr>
          <p:cNvPr id="32780" name="Text Box 7"/>
          <p:cNvSpPr txBox="1">
            <a:spLocks noChangeArrowheads="1"/>
          </p:cNvSpPr>
          <p:nvPr/>
        </p:nvSpPr>
        <p:spPr bwMode="auto">
          <a:xfrm>
            <a:off x="3082925" y="3561680"/>
            <a:ext cx="55451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800" b="1" dirty="0">
                <a:latin typeface="微软雅黑" pitchFamily="34" charset="-122"/>
                <a:ea typeface="微软雅黑" pitchFamily="34" charset="-122"/>
              </a:rPr>
              <a:t>优先发展重工业</a:t>
            </a:r>
          </a:p>
          <a:p>
            <a:pPr eaLnBrk="1" hangingPunct="1">
              <a:spcBef>
                <a:spcPct val="50000"/>
              </a:spcBef>
              <a:buFontTx/>
              <a:buNone/>
            </a:pPr>
            <a:endParaRPr lang="zh-CN" altLang="en-US" sz="2800" b="1" dirty="0">
              <a:latin typeface="微软雅黑" pitchFamily="34" charset="-122"/>
              <a:ea typeface="微软雅黑" pitchFamily="34" charset="-122"/>
            </a:endParaRPr>
          </a:p>
          <a:p>
            <a:pPr eaLnBrk="1" hangingPunct="1">
              <a:spcBef>
                <a:spcPct val="50000"/>
              </a:spcBef>
              <a:buFontTx/>
              <a:buNone/>
            </a:pPr>
            <a:r>
              <a:rPr lang="zh-CN" altLang="en-US" sz="2800" b="1" dirty="0">
                <a:latin typeface="微软雅黑" pitchFamily="34" charset="-122"/>
                <a:ea typeface="微软雅黑" pitchFamily="34" charset="-122"/>
              </a:rPr>
              <a:t>农业集体化运动</a:t>
            </a:r>
          </a:p>
        </p:txBody>
      </p:sp>
      <p:sp>
        <p:nvSpPr>
          <p:cNvPr id="2" name="Text Box 15"/>
          <p:cNvSpPr txBox="1">
            <a:spLocks noChangeArrowheads="1"/>
          </p:cNvSpPr>
          <p:nvPr/>
        </p:nvSpPr>
        <p:spPr bwMode="auto">
          <a:xfrm>
            <a:off x="3581400" y="4077618"/>
            <a:ext cx="449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FF0066"/>
                </a:solidFill>
                <a:latin typeface="微软雅黑" pitchFamily="34" charset="-122"/>
                <a:ea typeface="微软雅黑" pitchFamily="34" charset="-122"/>
              </a:rPr>
              <a:t>一五计划</a:t>
            </a:r>
            <a:r>
              <a:rPr lang="en-US" altLang="zh-CN" sz="2400" b="1">
                <a:solidFill>
                  <a:srgbClr val="FF0066"/>
                </a:solidFill>
                <a:latin typeface="微软雅黑" pitchFamily="34" charset="-122"/>
                <a:ea typeface="微软雅黑" pitchFamily="34" charset="-122"/>
              </a:rPr>
              <a:t>—</a:t>
            </a:r>
            <a:r>
              <a:rPr lang="zh-CN" altLang="en-US" sz="2400" b="1">
                <a:solidFill>
                  <a:srgbClr val="FF0066"/>
                </a:solidFill>
                <a:latin typeface="微软雅黑" pitchFamily="34" charset="-122"/>
                <a:ea typeface="微软雅黑" pitchFamily="34" charset="-122"/>
              </a:rPr>
              <a:t>农业国变工业国</a:t>
            </a:r>
          </a:p>
        </p:txBody>
      </p:sp>
      <p:sp>
        <p:nvSpPr>
          <p:cNvPr id="32774" name="Text Box 16"/>
          <p:cNvSpPr txBox="1">
            <a:spLocks noChangeArrowheads="1"/>
          </p:cNvSpPr>
          <p:nvPr/>
        </p:nvSpPr>
        <p:spPr bwMode="auto">
          <a:xfrm>
            <a:off x="3581400" y="4458618"/>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FF0066"/>
                </a:solidFill>
                <a:latin typeface="微软雅黑" pitchFamily="34" charset="-122"/>
                <a:ea typeface="微软雅黑" pitchFamily="34" charset="-122"/>
              </a:rPr>
              <a:t>二五计划</a:t>
            </a:r>
            <a:r>
              <a:rPr lang="en-US" altLang="zh-CN" sz="2400" b="1">
                <a:solidFill>
                  <a:srgbClr val="FF0066"/>
                </a:solidFill>
                <a:latin typeface="微软雅黑" pitchFamily="34" charset="-122"/>
                <a:ea typeface="微软雅黑" pitchFamily="34" charset="-122"/>
              </a:rPr>
              <a:t>—</a:t>
            </a:r>
            <a:r>
              <a:rPr lang="zh-CN" altLang="en-US" sz="2400" b="1">
                <a:solidFill>
                  <a:srgbClr val="FF0066"/>
                </a:solidFill>
                <a:latin typeface="微软雅黑" pitchFamily="34" charset="-122"/>
                <a:ea typeface="微软雅黑" pitchFamily="34" charset="-122"/>
              </a:rPr>
              <a:t>欧洲第一 世界第二</a:t>
            </a:r>
          </a:p>
        </p:txBody>
      </p:sp>
      <p:sp>
        <p:nvSpPr>
          <p:cNvPr id="32775" name="TextBox 2"/>
          <p:cNvSpPr txBox="1">
            <a:spLocks noChangeArrowheads="1"/>
          </p:cNvSpPr>
          <p:nvPr/>
        </p:nvSpPr>
        <p:spPr bwMode="auto">
          <a:xfrm>
            <a:off x="2808288" y="1423988"/>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3600">
                <a:solidFill>
                  <a:schemeClr val="accent2"/>
                </a:solidFill>
                <a:latin typeface="微软雅黑" pitchFamily="34" charset="-122"/>
                <a:ea typeface="微软雅黑" pitchFamily="34" charset="-122"/>
              </a:rPr>
              <a:t>专制传统</a:t>
            </a:r>
          </a:p>
        </p:txBody>
      </p:sp>
      <p:sp>
        <p:nvSpPr>
          <p:cNvPr id="4" name="加号 3"/>
          <p:cNvSpPr/>
          <p:nvPr/>
        </p:nvSpPr>
        <p:spPr>
          <a:xfrm>
            <a:off x="5062538" y="1366838"/>
            <a:ext cx="766762" cy="760412"/>
          </a:xfrm>
          <a:prstGeom prst="mathPlus">
            <a:avLst>
              <a:gd name="adj1" fmla="val 203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77" name="TextBox 14"/>
          <p:cNvSpPr txBox="1">
            <a:spLocks noChangeArrowheads="1"/>
          </p:cNvSpPr>
          <p:nvPr/>
        </p:nvSpPr>
        <p:spPr bwMode="auto">
          <a:xfrm>
            <a:off x="6018213" y="1449388"/>
            <a:ext cx="20304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3600">
                <a:solidFill>
                  <a:schemeClr val="accent2"/>
                </a:solidFill>
                <a:latin typeface="微软雅黑" pitchFamily="34" charset="-122"/>
                <a:ea typeface="微软雅黑" pitchFamily="34" charset="-122"/>
              </a:rPr>
              <a:t>特殊国情</a:t>
            </a:r>
          </a:p>
        </p:txBody>
      </p:sp>
      <p:sp>
        <p:nvSpPr>
          <p:cNvPr id="3" name="矩形 2"/>
          <p:cNvSpPr/>
          <p:nvPr/>
        </p:nvSpPr>
        <p:spPr>
          <a:xfrm>
            <a:off x="323850" y="2209428"/>
            <a:ext cx="8624202" cy="1200329"/>
          </a:xfrm>
          <a:prstGeom prst="rect">
            <a:avLst/>
          </a:prstGeom>
        </p:spPr>
        <p:txBody>
          <a:bodyPr wrap="square">
            <a:spAutoFit/>
          </a:bodyPr>
          <a:lstStyle/>
          <a:p>
            <a:pPr algn="just"/>
            <a:r>
              <a:rPr lang="en-US" altLang="zh-CN" sz="2400" b="1" dirty="0">
                <a:latin typeface="微软雅黑" panose="020B0503020204020204" pitchFamily="34" charset="-122"/>
                <a:ea typeface="微软雅黑" panose="020B0503020204020204" pitchFamily="34" charset="-122"/>
              </a:rPr>
              <a:t>1927</a:t>
            </a:r>
            <a:r>
              <a:rPr lang="zh-CN" altLang="en-US" sz="2400" b="1" dirty="0">
                <a:latin typeface="微软雅黑" panose="020B0503020204020204" pitchFamily="34" charset="-122"/>
                <a:ea typeface="微软雅黑" panose="020B0503020204020204" pitchFamily="34" charset="-122"/>
              </a:rPr>
              <a:t>年英苏断交和苏联驻波兰大使被</a:t>
            </a:r>
            <a:r>
              <a:rPr lang="zh-CN" altLang="en-US" sz="2400" b="1" dirty="0" smtClean="0">
                <a:latin typeface="微软雅黑" panose="020B0503020204020204" pitchFamily="34" charset="-122"/>
                <a:ea typeface="微软雅黑" panose="020B0503020204020204" pitchFamily="34" charset="-122"/>
              </a:rPr>
              <a:t>刺；经济危机后的局部冲突；这是直接原因。联共</a:t>
            </a:r>
            <a:r>
              <a:rPr lang="zh-CN" altLang="en-US" sz="2400" b="1" dirty="0">
                <a:latin typeface="微软雅黑" panose="020B0503020204020204" pitchFamily="34" charset="-122"/>
                <a:ea typeface="微软雅黑" panose="020B0503020204020204" pitchFamily="34" charset="-122"/>
              </a:rPr>
              <a:t>（布）全党特别是斯大林教条式地对待马克思列宁主义，是新经济政策很快被废止的决定性</a:t>
            </a:r>
            <a:r>
              <a:rPr lang="zh-CN" altLang="en-US" sz="2400" b="1" dirty="0" smtClean="0">
                <a:latin typeface="微软雅黑" panose="020B0503020204020204" pitchFamily="34" charset="-122"/>
                <a:ea typeface="微软雅黑" panose="020B0503020204020204" pitchFamily="34" charset="-122"/>
              </a:rPr>
              <a:t>原因。</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3002058"/>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fade">
                                      <p:cBhvr>
                                        <p:cTn id="7" dur="1000"/>
                                        <p:tgtEl>
                                          <p:spTgt spid="32775"/>
                                        </p:tgtEl>
                                      </p:cBhvr>
                                    </p:animEffect>
                                    <p:anim calcmode="lin" valueType="num">
                                      <p:cBhvr>
                                        <p:cTn id="8" dur="1000" fill="hold"/>
                                        <p:tgtEl>
                                          <p:spTgt spid="32775"/>
                                        </p:tgtEl>
                                        <p:attrNameLst>
                                          <p:attrName>ppt_x</p:attrName>
                                        </p:attrNameLst>
                                      </p:cBhvr>
                                      <p:tavLst>
                                        <p:tav tm="0">
                                          <p:val>
                                            <p:strVal val="#ppt_x"/>
                                          </p:val>
                                        </p:tav>
                                        <p:tav tm="100000">
                                          <p:val>
                                            <p:strVal val="#ppt_x"/>
                                          </p:val>
                                        </p:tav>
                                      </p:tavLst>
                                    </p:anim>
                                    <p:anim calcmode="lin" valueType="num">
                                      <p:cBhvr>
                                        <p:cTn id="9" dur="1000" fill="hold"/>
                                        <p:tgtEl>
                                          <p:spTgt spid="327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777"/>
                                        </p:tgtEl>
                                        <p:attrNameLst>
                                          <p:attrName>style.visibility</p:attrName>
                                        </p:attrNameLst>
                                      </p:cBhvr>
                                      <p:to>
                                        <p:strVal val="visible"/>
                                      </p:to>
                                    </p:set>
                                    <p:animEffect transition="in" filter="fade">
                                      <p:cBhvr>
                                        <p:cTn id="17" dur="1000"/>
                                        <p:tgtEl>
                                          <p:spTgt spid="32777"/>
                                        </p:tgtEl>
                                      </p:cBhvr>
                                    </p:animEffect>
                                    <p:anim calcmode="lin" valueType="num">
                                      <p:cBhvr>
                                        <p:cTn id="18" dur="1000" fill="hold"/>
                                        <p:tgtEl>
                                          <p:spTgt spid="32777"/>
                                        </p:tgtEl>
                                        <p:attrNameLst>
                                          <p:attrName>ppt_x</p:attrName>
                                        </p:attrNameLst>
                                      </p:cBhvr>
                                      <p:tavLst>
                                        <p:tav tm="0">
                                          <p:val>
                                            <p:strVal val="#ppt_x"/>
                                          </p:val>
                                        </p:tav>
                                        <p:tav tm="100000">
                                          <p:val>
                                            <p:strVal val="#ppt_x"/>
                                          </p:val>
                                        </p:tav>
                                      </p:tavLst>
                                    </p:anim>
                                    <p:anim calcmode="lin" valueType="num">
                                      <p:cBhvr>
                                        <p:cTn id="19" dur="1000" fill="hold"/>
                                        <p:tgtEl>
                                          <p:spTgt spid="3277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2780"/>
                                        </p:tgtEl>
                                        <p:attrNameLst>
                                          <p:attrName>style.visibility</p:attrName>
                                        </p:attrNameLst>
                                      </p:cBhvr>
                                      <p:to>
                                        <p:strVal val="visible"/>
                                      </p:to>
                                    </p:set>
                                    <p:animEffect transition="in" filter="fade">
                                      <p:cBhvr>
                                        <p:cTn id="31" dur="1000"/>
                                        <p:tgtEl>
                                          <p:spTgt spid="32780"/>
                                        </p:tgtEl>
                                      </p:cBhvr>
                                    </p:animEffect>
                                    <p:anim calcmode="lin" valueType="num">
                                      <p:cBhvr>
                                        <p:cTn id="32" dur="1000" fill="hold"/>
                                        <p:tgtEl>
                                          <p:spTgt spid="32780"/>
                                        </p:tgtEl>
                                        <p:attrNameLst>
                                          <p:attrName>ppt_x</p:attrName>
                                        </p:attrNameLst>
                                      </p:cBhvr>
                                      <p:tavLst>
                                        <p:tav tm="0">
                                          <p:val>
                                            <p:strVal val="#ppt_x"/>
                                          </p:val>
                                        </p:tav>
                                        <p:tav tm="100000">
                                          <p:val>
                                            <p:strVal val="#ppt_x"/>
                                          </p:val>
                                        </p:tav>
                                      </p:tavLst>
                                    </p:anim>
                                    <p:anim calcmode="lin" valueType="num">
                                      <p:cBhvr>
                                        <p:cTn id="33" dur="1000" fill="hold"/>
                                        <p:tgtEl>
                                          <p:spTgt spid="32780"/>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0" grpId="0"/>
      <p:bldP spid="2" grpId="0"/>
      <p:bldP spid="32774" grpId="0"/>
      <p:bldP spid="32775" grpId="0"/>
      <p:bldP spid="32777"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242888" y="566738"/>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en-US" altLang="zh-CN" sz="2400">
                <a:latin typeface="微软雅黑" pitchFamily="34" charset="-122"/>
                <a:ea typeface="微软雅黑" pitchFamily="34" charset="-122"/>
              </a:rPr>
              <a:t>      </a:t>
            </a:r>
            <a:r>
              <a:rPr lang="zh-CN" altLang="en-US" sz="2400" b="1">
                <a:solidFill>
                  <a:srgbClr val="CC0066"/>
                </a:solidFill>
                <a:latin typeface="微软雅黑" pitchFamily="34" charset="-122"/>
                <a:ea typeface="微软雅黑" pitchFamily="34" charset="-122"/>
              </a:rPr>
              <a:t>西方国家的工业化一般都是先轻工业后重工业化，而苏联的工业化却是优先发展重工业，这是为什么？</a:t>
            </a:r>
          </a:p>
        </p:txBody>
      </p:sp>
      <p:sp>
        <p:nvSpPr>
          <p:cNvPr id="223237" name="Text Box 5"/>
          <p:cNvSpPr txBox="1">
            <a:spLocks noChangeArrowheads="1"/>
          </p:cNvSpPr>
          <p:nvPr/>
        </p:nvSpPr>
        <p:spPr bwMode="auto">
          <a:xfrm>
            <a:off x="261938" y="1638300"/>
            <a:ext cx="8653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50000"/>
              </a:spcBef>
              <a:buFontTx/>
              <a:buNone/>
            </a:pPr>
            <a:r>
              <a:rPr lang="en-US" altLang="zh-CN" sz="2400">
                <a:latin typeface="微软雅黑" pitchFamily="34" charset="-122"/>
                <a:ea typeface="微软雅黑" pitchFamily="34" charset="-122"/>
              </a:rPr>
              <a:t>       </a:t>
            </a:r>
            <a:r>
              <a:rPr lang="zh-CN" altLang="en-US" sz="2400" b="1">
                <a:latin typeface="微软雅黑" pitchFamily="34" charset="-122"/>
                <a:ea typeface="微软雅黑" pitchFamily="34" charset="-122"/>
              </a:rPr>
              <a:t>苏联成立后，国内外环境严峻，外有帝国主义国家的敌视，内部则经济依旧落后，优先发展重工业特别是军事工业，有助于苏联迅速建立强大的国防，巩固政权。</a:t>
            </a:r>
          </a:p>
        </p:txBody>
      </p:sp>
      <p:sp>
        <p:nvSpPr>
          <p:cNvPr id="47110" name="Text Box 6"/>
          <p:cNvSpPr txBox="1">
            <a:spLocks noChangeArrowheads="1"/>
          </p:cNvSpPr>
          <p:nvPr/>
        </p:nvSpPr>
        <p:spPr bwMode="auto">
          <a:xfrm>
            <a:off x="323850" y="2933700"/>
            <a:ext cx="86026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600" b="1">
                <a:latin typeface="微软雅黑" pitchFamily="34" charset="-122"/>
                <a:ea typeface="微软雅黑" pitchFamily="34" charset="-122"/>
              </a:rPr>
              <a:t>       </a:t>
            </a:r>
            <a:r>
              <a:rPr lang="zh-CN" altLang="en-US" sz="2600" b="1">
                <a:solidFill>
                  <a:srgbClr val="CC0066"/>
                </a:solidFill>
                <a:latin typeface="微软雅黑" pitchFamily="34" charset="-122"/>
                <a:ea typeface="微软雅黑" pitchFamily="34" charset="-122"/>
              </a:rPr>
              <a:t>假设你是当时的苏联领导人，在当时苏联的国情下，有什么好的办法使苏联重工业快速发展起来？</a:t>
            </a:r>
          </a:p>
        </p:txBody>
      </p:sp>
      <p:sp>
        <p:nvSpPr>
          <p:cNvPr id="223239" name="Text Box 7"/>
          <p:cNvSpPr txBox="1">
            <a:spLocks noChangeArrowheads="1"/>
          </p:cNvSpPr>
          <p:nvPr/>
        </p:nvSpPr>
        <p:spPr bwMode="auto">
          <a:xfrm>
            <a:off x="304800" y="4076700"/>
            <a:ext cx="85153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600" b="1">
                <a:latin typeface="微软雅黑" pitchFamily="34" charset="-122"/>
                <a:ea typeface="微软雅黑" pitchFamily="34" charset="-122"/>
              </a:rPr>
              <a:t>       </a:t>
            </a:r>
            <a:r>
              <a:rPr lang="zh-CN" altLang="en-US" sz="2600" b="1">
                <a:latin typeface="微软雅黑" pitchFamily="34" charset="-122"/>
                <a:ea typeface="微软雅黑" pitchFamily="34" charset="-122"/>
              </a:rPr>
              <a:t>用行政手段来指挥经济</a:t>
            </a:r>
            <a:r>
              <a:rPr lang="en-US" altLang="zh-CN" sz="2600" b="1">
                <a:latin typeface="微软雅黑" pitchFamily="34" charset="-122"/>
                <a:ea typeface="微软雅黑" pitchFamily="34" charset="-122"/>
              </a:rPr>
              <a:t>,</a:t>
            </a:r>
            <a:r>
              <a:rPr lang="zh-CN" altLang="en-US" sz="2600" b="1">
                <a:latin typeface="微软雅黑" pitchFamily="34" charset="-122"/>
                <a:ea typeface="微软雅黑" pitchFamily="34" charset="-122"/>
              </a:rPr>
              <a:t>建立从中央到地方高度集中的体制</a:t>
            </a:r>
            <a:r>
              <a:rPr lang="en-US" altLang="zh-CN" sz="2600" b="1">
                <a:latin typeface="微软雅黑" pitchFamily="34" charset="-122"/>
                <a:ea typeface="微软雅黑" pitchFamily="34" charset="-122"/>
              </a:rPr>
              <a:t>,</a:t>
            </a:r>
            <a:r>
              <a:rPr lang="zh-CN" altLang="en-US" sz="2600" b="1">
                <a:latin typeface="微软雅黑" pitchFamily="34" charset="-122"/>
                <a:ea typeface="微软雅黑" pitchFamily="34" charset="-122"/>
              </a:rPr>
              <a:t>轻工业和农业必须适应重工业发展</a:t>
            </a:r>
            <a:r>
              <a:rPr lang="en-US" altLang="zh-CN" sz="2600" b="1">
                <a:latin typeface="微软雅黑" pitchFamily="34" charset="-122"/>
                <a:ea typeface="微软雅黑" pitchFamily="34" charset="-122"/>
              </a:rPr>
              <a:t>,</a:t>
            </a:r>
            <a:r>
              <a:rPr lang="zh-CN" altLang="en-US" sz="2600" b="1">
                <a:latin typeface="微软雅黑" pitchFamily="34" charset="-122"/>
                <a:ea typeface="微软雅黑" pitchFamily="34" charset="-122"/>
              </a:rPr>
              <a:t>为它提供资金</a:t>
            </a:r>
          </a:p>
        </p:txBody>
      </p:sp>
    </p:spTree>
    <p:extLst>
      <p:ext uri="{BB962C8B-B14F-4D97-AF65-F5344CB8AC3E}">
        <p14:creationId xmlns:p14="http://schemas.microsoft.com/office/powerpoint/2010/main" val="3734608135"/>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23237"/>
                                        </p:tgtEl>
                                        <p:attrNameLst>
                                          <p:attrName>style.visibility</p:attrName>
                                        </p:attrNameLst>
                                      </p:cBhvr>
                                      <p:to>
                                        <p:strVal val="visible"/>
                                      </p:to>
                                    </p:set>
                                    <p:animEffect transition="in" filter="slide(fromLeft)">
                                      <p:cBhvr>
                                        <p:cTn id="7" dur="1000"/>
                                        <p:tgtEl>
                                          <p:spTgt spid="2232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7110"/>
                                        </p:tgtEl>
                                        <p:attrNameLst>
                                          <p:attrName>style.visibility</p:attrName>
                                        </p:attrNameLst>
                                      </p:cBhvr>
                                      <p:to>
                                        <p:strVal val="visible"/>
                                      </p:to>
                                    </p:set>
                                    <p:animEffect transition="in" filter="fade">
                                      <p:cBhvr>
                                        <p:cTn id="12" dur="1000"/>
                                        <p:tgtEl>
                                          <p:spTgt spid="47110"/>
                                        </p:tgtEl>
                                      </p:cBhvr>
                                    </p:animEffect>
                                    <p:anim calcmode="lin" valueType="num">
                                      <p:cBhvr>
                                        <p:cTn id="13" dur="1000" fill="hold"/>
                                        <p:tgtEl>
                                          <p:spTgt spid="47110"/>
                                        </p:tgtEl>
                                        <p:attrNameLst>
                                          <p:attrName>ppt_x</p:attrName>
                                        </p:attrNameLst>
                                      </p:cBhvr>
                                      <p:tavLst>
                                        <p:tav tm="0">
                                          <p:val>
                                            <p:strVal val="#ppt_x"/>
                                          </p:val>
                                        </p:tav>
                                        <p:tav tm="100000">
                                          <p:val>
                                            <p:strVal val="#ppt_x"/>
                                          </p:val>
                                        </p:tav>
                                      </p:tavLst>
                                    </p:anim>
                                    <p:anim calcmode="lin" valueType="num">
                                      <p:cBhvr>
                                        <p:cTn id="14" dur="1000" fill="hold"/>
                                        <p:tgtEl>
                                          <p:spTgt spid="471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223239"/>
                                        </p:tgtEl>
                                        <p:attrNameLst>
                                          <p:attrName>style.visibility</p:attrName>
                                        </p:attrNameLst>
                                      </p:cBhvr>
                                      <p:to>
                                        <p:strVal val="visible"/>
                                      </p:to>
                                    </p:set>
                                    <p:animEffect transition="in" filter="slide(fromRight)">
                                      <p:cBhvr>
                                        <p:cTn id="19" dur="1000"/>
                                        <p:tgtEl>
                                          <p:spTgt spid="223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7" grpId="0"/>
      <p:bldP spid="47110" grpId="0"/>
      <p:bldP spid="22323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62" t="-3234" r="24948" b="3234"/>
          <a:stretch/>
        </p:blipFill>
        <p:spPr bwMode="auto">
          <a:xfrm>
            <a:off x="20920" y="985292"/>
            <a:ext cx="8799552" cy="353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63688" y="4517046"/>
            <a:ext cx="5724644" cy="461665"/>
          </a:xfrm>
          <a:prstGeom prst="rect">
            <a:avLst/>
          </a:prstGeom>
          <a:noFill/>
        </p:spPr>
        <p:txBody>
          <a:bodyPr wrap="none" rtlCol="0">
            <a:spAutoFit/>
          </a:bodyPr>
          <a:lstStyle/>
          <a:p>
            <a:r>
              <a:rPr lang="zh-CN" altLang="en-US" sz="2400" b="1" dirty="0" smtClean="0"/>
              <a:t>政治上实行集权、崇拜；“大清洗运动”</a:t>
            </a:r>
            <a:endParaRPr lang="zh-CN" altLang="en-US" sz="2400" b="1" dirty="0"/>
          </a:p>
        </p:txBody>
      </p:sp>
    </p:spTree>
    <p:extLst>
      <p:ext uri="{BB962C8B-B14F-4D97-AF65-F5344CB8AC3E}">
        <p14:creationId xmlns:p14="http://schemas.microsoft.com/office/powerpoint/2010/main" val="2123620680"/>
      </p:ext>
    </p:extLst>
  </p:cSld>
  <p:clrMapOvr>
    <a:masterClrMapping/>
  </p:clrMapOvr>
  <p:transition spd="med">
    <p:circl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30" t="3435" r="23692" b="8549"/>
          <a:stretch/>
        </p:blipFill>
        <p:spPr bwMode="auto">
          <a:xfrm>
            <a:off x="1331639" y="121197"/>
            <a:ext cx="661881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Group 27"/>
          <p:cNvGraphicFramePr>
            <a:graphicFrameLocks noGrp="1"/>
          </p:cNvGraphicFramePr>
          <p:nvPr>
            <p:extLst>
              <p:ext uri="{D42A27DB-BD31-4B8C-83A1-F6EECF244321}">
                <p14:modId xmlns:p14="http://schemas.microsoft.com/office/powerpoint/2010/main" val="690617991"/>
              </p:ext>
            </p:extLst>
          </p:nvPr>
        </p:nvGraphicFramePr>
        <p:xfrm>
          <a:off x="250825" y="2653670"/>
          <a:ext cx="8388350" cy="2994163"/>
        </p:xfrm>
        <a:graphic>
          <a:graphicData uri="http://schemas.openxmlformats.org/drawingml/2006/table">
            <a:tbl>
              <a:tblPr/>
              <a:tblGrid>
                <a:gridCol w="1589088"/>
                <a:gridCol w="6799262"/>
              </a:tblGrid>
              <a:tr h="4320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300" b="0" i="0" u="none" strike="noStrike" cap="none" normalizeH="0" baseline="0" dirty="0" smtClean="0">
                        <a:ln>
                          <a:noFill/>
                        </a:ln>
                        <a:solidFill>
                          <a:schemeClr val="tx1"/>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057400" algn="l"/>
                        </a:tabLst>
                      </a:pPr>
                      <a:r>
                        <a:rPr kumimoji="0" lang="zh-CN" altLang="en-US" sz="2300" b="1" i="0" u="none" strike="noStrike" cap="none" normalizeH="0" baseline="0" dirty="0" smtClean="0">
                          <a:ln>
                            <a:noFill/>
                          </a:ln>
                          <a:solidFill>
                            <a:srgbClr val="0000FF"/>
                          </a:solidFill>
                          <a:effectLst/>
                          <a:latin typeface="Times New Roman" pitchFamily="18" charset="0"/>
                          <a:ea typeface="宋体" pitchFamily="2" charset="-122"/>
                          <a:cs typeface="Times New Roman" pitchFamily="18" charset="0"/>
                        </a:rPr>
                        <a:t>特            征</a:t>
                      </a:r>
                      <a:endParaRPr kumimoji="0" lang="zh-CN" altLang="en-US" sz="2300" b="0" i="0" u="none" strike="noStrike" cap="none" normalizeH="0" baseline="0" dirty="0" smtClean="0">
                        <a:ln>
                          <a:noFill/>
                        </a:ln>
                        <a:solidFill>
                          <a:srgbClr val="0000FF"/>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06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057400" algn="l"/>
                        </a:tabLst>
                      </a:pP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Times New Roman" pitchFamily="18" charset="0"/>
                        </a:rPr>
                        <a:t>所有制</a:t>
                      </a:r>
                      <a:endParaRPr kumimoji="0" lang="zh-CN" altLang="en-US" sz="2000" b="0" i="0" u="none" strike="noStrike" cap="none" normalizeH="0" baseline="0" dirty="0" smtClean="0">
                        <a:ln>
                          <a:noFill/>
                        </a:ln>
                        <a:solidFill>
                          <a:srgbClr val="0000FF"/>
                        </a:solidFill>
                        <a:effectLst/>
                        <a:latin typeface="Arial"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057400" algn="l"/>
                        </a:tabLst>
                      </a:pPr>
                      <a:endParaRPr kumimoji="0" lang="zh-CN" altLang="zh-CN" sz="2300" b="1" i="0" u="none" strike="noStrike" cap="none" normalizeH="0" baseline="0" smtClean="0">
                        <a:ln>
                          <a:noFill/>
                        </a:ln>
                        <a:solidFill>
                          <a:schemeClr val="tx1"/>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20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057400" algn="l"/>
                        </a:tabLst>
                      </a:pP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Times New Roman" pitchFamily="18" charset="0"/>
                        </a:rPr>
                        <a:t>经济管理</a:t>
                      </a:r>
                      <a:endParaRPr kumimoji="0" lang="zh-CN" altLang="en-US" sz="2000" b="0" i="0" u="none" strike="noStrike" cap="none" normalizeH="0" baseline="0" dirty="0" smtClean="0">
                        <a:ln>
                          <a:noFill/>
                        </a:ln>
                        <a:solidFill>
                          <a:srgbClr val="0000FF"/>
                        </a:solidFill>
                        <a:effectLst/>
                        <a:latin typeface="Arial"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057400" algn="l"/>
                        </a:tabLst>
                      </a:pPr>
                      <a:endParaRPr kumimoji="0" lang="en-US" altLang="zh-CN" sz="2300" b="1" i="0" u="none" strike="noStrike" cap="none" normalizeH="0" baseline="0" dirty="0" smtClean="0">
                        <a:ln>
                          <a:noFill/>
                        </a:ln>
                        <a:solidFill>
                          <a:schemeClr val="tx1"/>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7647">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057400" algn="l"/>
                        </a:tabLst>
                      </a:pP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Times New Roman" pitchFamily="18" charset="0"/>
                        </a:rPr>
                        <a:t>分配体制</a:t>
                      </a:r>
                      <a:endParaRPr kumimoji="0" lang="zh-CN" altLang="en-US" sz="2000" b="0" i="0" u="none" strike="noStrike" cap="none" normalizeH="0" baseline="0" dirty="0" smtClean="0">
                        <a:ln>
                          <a:noFill/>
                        </a:ln>
                        <a:solidFill>
                          <a:srgbClr val="0000FF"/>
                        </a:solidFill>
                        <a:effectLst/>
                        <a:latin typeface="Arial"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057400" algn="l"/>
                        </a:tabLst>
                      </a:pPr>
                      <a:endParaRPr kumimoji="0" lang="zh-CN" altLang="zh-CN" sz="2300" b="1" i="0" u="none" strike="noStrike" cap="none" normalizeH="0" baseline="0" dirty="0" smtClean="0">
                        <a:ln>
                          <a:noFill/>
                        </a:ln>
                        <a:solidFill>
                          <a:schemeClr val="tx1"/>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6316">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057400" algn="l"/>
                        </a:tabLst>
                      </a:pPr>
                      <a:r>
                        <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cs typeface="Times New Roman" pitchFamily="18" charset="0"/>
                        </a:rPr>
                        <a:t>经济发展战略</a:t>
                      </a:r>
                      <a:endParaRPr kumimoji="0" lang="zh-CN" altLang="en-US" sz="2000" b="0" i="0" u="none" strike="noStrike" cap="none" normalizeH="0" baseline="0" dirty="0" smtClean="0">
                        <a:ln>
                          <a:noFill/>
                        </a:ln>
                        <a:solidFill>
                          <a:srgbClr val="0000FF"/>
                        </a:solidFill>
                        <a:effectLst/>
                        <a:latin typeface="Arial"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057400" algn="l"/>
                        </a:tabLst>
                      </a:pPr>
                      <a:endParaRPr kumimoji="0" lang="zh-CN" altLang="zh-CN" sz="2300" b="1" i="0" u="none" strike="noStrike" cap="none" normalizeH="0" baseline="0" dirty="0" smtClean="0">
                        <a:ln>
                          <a:noFill/>
                        </a:ln>
                        <a:solidFill>
                          <a:schemeClr val="tx1"/>
                        </a:solidFill>
                        <a:effectLst/>
                        <a:latin typeface="Arial" charset="0"/>
                        <a:ea typeface="宋体" pitchFamily="2" charset="-122"/>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Rectangle 23"/>
          <p:cNvSpPr>
            <a:spLocks noChangeArrowheads="1"/>
          </p:cNvSpPr>
          <p:nvPr/>
        </p:nvSpPr>
        <p:spPr bwMode="auto">
          <a:xfrm>
            <a:off x="1905000" y="3130803"/>
            <a:ext cx="61379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dirty="0">
                <a:latin typeface="微软雅黑" pitchFamily="34" charset="-122"/>
                <a:ea typeface="微软雅黑" pitchFamily="34" charset="-122"/>
                <a:cs typeface="Times New Roman" pitchFamily="18" charset="0"/>
              </a:rPr>
              <a:t>实行</a:t>
            </a:r>
            <a:r>
              <a:rPr lang="zh-CN" altLang="en-US" sz="2000" b="1" dirty="0">
                <a:solidFill>
                  <a:srgbClr val="FF0066"/>
                </a:solidFill>
                <a:latin typeface="微软雅黑" pitchFamily="34" charset="-122"/>
                <a:ea typeface="微软雅黑" pitchFamily="34" charset="-122"/>
                <a:cs typeface="Times New Roman" pitchFamily="18" charset="0"/>
              </a:rPr>
              <a:t>单一</a:t>
            </a:r>
            <a:r>
              <a:rPr lang="zh-CN" altLang="en-US" sz="2000" b="1" dirty="0">
                <a:latin typeface="微软雅黑" pitchFamily="34" charset="-122"/>
                <a:ea typeface="微软雅黑" pitchFamily="34" charset="-122"/>
                <a:cs typeface="Times New Roman" pitchFamily="18" charset="0"/>
              </a:rPr>
              <a:t>的生产资料公有制</a:t>
            </a:r>
          </a:p>
        </p:txBody>
      </p:sp>
      <p:sp>
        <p:nvSpPr>
          <p:cNvPr id="5" name="Rectangle 24"/>
          <p:cNvSpPr>
            <a:spLocks noChangeArrowheads="1"/>
          </p:cNvSpPr>
          <p:nvPr/>
        </p:nvSpPr>
        <p:spPr bwMode="auto">
          <a:xfrm>
            <a:off x="1890898" y="3661782"/>
            <a:ext cx="6696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dirty="0">
                <a:latin typeface="微软雅黑" pitchFamily="34" charset="-122"/>
                <a:ea typeface="微软雅黑" pitchFamily="34" charset="-122"/>
                <a:cs typeface="Times New Roman" pitchFamily="18" charset="0"/>
              </a:rPr>
              <a:t>实行</a:t>
            </a:r>
            <a:r>
              <a:rPr lang="zh-CN" altLang="en-US" sz="2000" b="1" dirty="0">
                <a:solidFill>
                  <a:srgbClr val="FF0066"/>
                </a:solidFill>
                <a:latin typeface="微软雅黑" pitchFamily="34" charset="-122"/>
                <a:ea typeface="微软雅黑" pitchFamily="34" charset="-122"/>
                <a:cs typeface="Times New Roman" pitchFamily="18" charset="0"/>
              </a:rPr>
              <a:t>高度集中</a:t>
            </a:r>
            <a:r>
              <a:rPr lang="zh-CN" altLang="en-US" sz="2000" b="1" dirty="0">
                <a:latin typeface="微软雅黑" pitchFamily="34" charset="-122"/>
                <a:ea typeface="微软雅黑" pitchFamily="34" charset="-122"/>
                <a:cs typeface="Times New Roman" pitchFamily="18" charset="0"/>
              </a:rPr>
              <a:t>的计划管理体制，完全靠</a:t>
            </a:r>
            <a:r>
              <a:rPr lang="zh-CN" altLang="en-US" sz="2000" b="1" dirty="0">
                <a:solidFill>
                  <a:srgbClr val="FF0066"/>
                </a:solidFill>
                <a:latin typeface="微软雅黑" pitchFamily="34" charset="-122"/>
                <a:ea typeface="微软雅黑" pitchFamily="34" charset="-122"/>
                <a:cs typeface="Times New Roman" pitchFamily="18" charset="0"/>
              </a:rPr>
              <a:t>行政手段管理</a:t>
            </a:r>
            <a:r>
              <a:rPr lang="zh-CN" altLang="en-US" sz="2000" b="1" dirty="0">
                <a:latin typeface="微软雅黑" pitchFamily="34" charset="-122"/>
                <a:ea typeface="微软雅黑" pitchFamily="34" charset="-122"/>
                <a:cs typeface="Times New Roman" pitchFamily="18" charset="0"/>
              </a:rPr>
              <a:t>经济，视</a:t>
            </a:r>
            <a:r>
              <a:rPr lang="zh-CN" altLang="en-US" sz="2000" b="1" dirty="0">
                <a:solidFill>
                  <a:srgbClr val="FF0066"/>
                </a:solidFill>
                <a:latin typeface="微软雅黑" pitchFamily="34" charset="-122"/>
                <a:ea typeface="微软雅黑" pitchFamily="34" charset="-122"/>
                <a:cs typeface="Times New Roman" pitchFamily="18" charset="0"/>
              </a:rPr>
              <a:t>指令性</a:t>
            </a:r>
            <a:r>
              <a:rPr lang="zh-CN" altLang="en-US" sz="2000" b="1" dirty="0">
                <a:latin typeface="微软雅黑" pitchFamily="34" charset="-122"/>
                <a:ea typeface="微软雅黑" pitchFamily="34" charset="-122"/>
                <a:cs typeface="Times New Roman" pitchFamily="18" charset="0"/>
              </a:rPr>
              <a:t>计划为一切经济活动的目标和准则</a:t>
            </a:r>
          </a:p>
        </p:txBody>
      </p:sp>
      <p:sp>
        <p:nvSpPr>
          <p:cNvPr id="6" name="Rectangle 25"/>
          <p:cNvSpPr>
            <a:spLocks noChangeArrowheads="1"/>
          </p:cNvSpPr>
          <p:nvPr/>
        </p:nvSpPr>
        <p:spPr bwMode="auto">
          <a:xfrm>
            <a:off x="1869958" y="4453870"/>
            <a:ext cx="6689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dirty="0">
                <a:latin typeface="微软雅黑" pitchFamily="34" charset="-122"/>
                <a:ea typeface="微软雅黑" pitchFamily="34" charset="-122"/>
                <a:cs typeface="Times New Roman" pitchFamily="18" charset="0"/>
              </a:rPr>
              <a:t>单一的按劳分配原则，</a:t>
            </a:r>
            <a:r>
              <a:rPr lang="zh-CN" altLang="en-US" sz="2000" b="1" dirty="0">
                <a:solidFill>
                  <a:srgbClr val="FF0066"/>
                </a:solidFill>
                <a:latin typeface="微软雅黑" pitchFamily="34" charset="-122"/>
                <a:ea typeface="微软雅黑" pitchFamily="34" charset="-122"/>
                <a:cs typeface="Times New Roman" pitchFamily="18" charset="0"/>
              </a:rPr>
              <a:t>平均主义</a:t>
            </a:r>
            <a:r>
              <a:rPr lang="zh-CN" altLang="en-US" sz="2000" b="1" dirty="0">
                <a:latin typeface="微软雅黑" pitchFamily="34" charset="-122"/>
                <a:ea typeface="微软雅黑" pitchFamily="34" charset="-122"/>
                <a:cs typeface="Times New Roman" pitchFamily="18" charset="0"/>
              </a:rPr>
              <a:t>严重</a:t>
            </a:r>
          </a:p>
        </p:txBody>
      </p:sp>
      <p:sp>
        <p:nvSpPr>
          <p:cNvPr id="7" name="Rectangle 26"/>
          <p:cNvSpPr>
            <a:spLocks noChangeArrowheads="1"/>
          </p:cNvSpPr>
          <p:nvPr/>
        </p:nvSpPr>
        <p:spPr bwMode="auto">
          <a:xfrm>
            <a:off x="1924380" y="4957926"/>
            <a:ext cx="6490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000" b="1" dirty="0">
                <a:latin typeface="微软雅黑" pitchFamily="34" charset="-122"/>
                <a:ea typeface="微软雅黑" pitchFamily="34" charset="-122"/>
                <a:cs typeface="Times New Roman" pitchFamily="18" charset="0"/>
              </a:rPr>
              <a:t>强调优先发展重工业特别是国防工业，压缩轻工业，形成重、轻、农的发展序列</a:t>
            </a:r>
          </a:p>
        </p:txBody>
      </p:sp>
    </p:spTree>
    <p:extLst>
      <p:ext uri="{BB962C8B-B14F-4D97-AF65-F5344CB8AC3E}">
        <p14:creationId xmlns:p14="http://schemas.microsoft.com/office/powerpoint/2010/main" val="2398634812"/>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800" decel="100000"/>
                                        <p:tgtEl>
                                          <p:spTgt spid="4">
                                            <p:txEl>
                                              <p:pRg st="0" end="0"/>
                                            </p:txEl>
                                          </p:spTgt>
                                        </p:tgtEl>
                                      </p:cBhvr>
                                    </p:animEffect>
                                    <p:anim calcmode="lin" valueType="num">
                                      <p:cBhvr>
                                        <p:cTn id="8" dur="800" decel="100000" fill="hold"/>
                                        <p:tgtEl>
                                          <p:spTgt spid="4">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4">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4">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8" presetClass="entr" presetSubtype="0" accel="5000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1000" fill="hold"/>
                                        <p:tgtEl>
                                          <p:spTgt spid="6">
                                            <p:txEl>
                                              <p:pRg st="0" end="0"/>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3" dur="1000" fill="hold"/>
                                        <p:tgtEl>
                                          <p:spTgt spid="6">
                                            <p:txEl>
                                              <p:pRg st="0" end="0"/>
                                            </p:txEl>
                                          </p:spTgt>
                                        </p:tgtEl>
                                        <p:attrNameLst>
                                          <p:attrName>ppt_x</p:attrName>
                                        </p:attrNameLst>
                                      </p:cBhvr>
                                      <p:tavLst>
                                        <p:tav tm="0">
                                          <p:val>
                                            <p:fltVal val="-1"/>
                                          </p:val>
                                        </p:tav>
                                        <p:tav tm="50000">
                                          <p:val>
                                            <p:fltVal val="0.95"/>
                                          </p:val>
                                        </p:tav>
                                        <p:tav tm="100000">
                                          <p:val>
                                            <p:strVal val="#ppt_x"/>
                                          </p:val>
                                        </p:tav>
                                      </p:tavLst>
                                    </p:anim>
                                    <p:anim calcmode="lin" valueType="num">
                                      <p:cBhvr>
                                        <p:cTn id="24" dur="1000" fill="hold"/>
                                        <p:tgtEl>
                                          <p:spTgt spid="6">
                                            <p:txEl>
                                              <p:pRg st="0" end="0"/>
                                            </p:txEl>
                                          </p:spTgt>
                                        </p:tgtEl>
                                        <p:attrNameLst>
                                          <p:attrName>ppt_y</p:attrName>
                                        </p:attrNameLst>
                                      </p:cBhvr>
                                      <p:tavLst>
                                        <p:tav tm="0">
                                          <p:val>
                                            <p:strVal val="#ppt_y"/>
                                          </p:val>
                                        </p:tav>
                                        <p:tav tm="100000">
                                          <p:val>
                                            <p:strVal val="#ppt_y"/>
                                          </p:val>
                                        </p:tav>
                                      </p:tavLst>
                                    </p:anim>
                                    <p:animEffect transition="in" filter="fade">
                                      <p:cBhvr>
                                        <p:cTn id="25" dur="1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circle(in)">
                                      <p:cBhvr>
                                        <p:cTn id="3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87" r="28407"/>
          <a:stretch/>
        </p:blipFill>
        <p:spPr bwMode="auto">
          <a:xfrm>
            <a:off x="467544" y="913284"/>
            <a:ext cx="828092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904129"/>
      </p:ext>
    </p:extLst>
  </p:cSld>
  <p:clrMapOvr>
    <a:masterClrMapping/>
  </p:clrMapOvr>
  <p:transition spd="med">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304800" y="647700"/>
          <a:ext cx="8458200" cy="3805238"/>
        </p:xfrm>
        <a:graphic>
          <a:graphicData uri="http://schemas.openxmlformats.org/presentationml/2006/ole">
            <mc:AlternateContent xmlns:mc="http://schemas.openxmlformats.org/markup-compatibility/2006">
              <mc:Choice xmlns:v="urn:schemas-microsoft-com:vml" Requires="v">
                <p:oleObj spid="_x0000_s12368" name="Chart" r:id="rId3" imgW="4610563" imgH="2676715" progId="Excel.Chart.8">
                  <p:embed/>
                </p:oleObj>
              </mc:Choice>
              <mc:Fallback>
                <p:oleObj name="Chart" r:id="rId3" imgW="4610563" imgH="2676715"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2990"/>
                      <a:stretch>
                        <a:fillRect/>
                      </a:stretch>
                    </p:blipFill>
                    <p:spPr bwMode="auto">
                      <a:xfrm>
                        <a:off x="304800" y="647700"/>
                        <a:ext cx="84582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19" name="Text Box 3"/>
          <p:cNvSpPr txBox="1">
            <a:spLocks noChangeArrowheads="1"/>
          </p:cNvSpPr>
          <p:nvPr/>
        </p:nvSpPr>
        <p:spPr bwMode="auto">
          <a:xfrm>
            <a:off x="1447800" y="4533900"/>
            <a:ext cx="6019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kumimoji="1" lang="zh-CN" altLang="en-US" sz="3200" b="1" dirty="0">
                <a:effectLst>
                  <a:outerShdw blurRad="38100" dist="38100" dir="2700000" algn="tl">
                    <a:srgbClr val="C0C0C0"/>
                  </a:outerShdw>
                </a:effectLst>
                <a:latin typeface="Times New Roman" pitchFamily="18" charset="0"/>
                <a:ea typeface="黑体" pitchFamily="2" charset="-122"/>
              </a:rPr>
              <a:t>苏联工业产值增长示意图</a:t>
            </a:r>
          </a:p>
        </p:txBody>
      </p:sp>
    </p:spTree>
    <p:extLst>
      <p:ext uri="{BB962C8B-B14F-4D97-AF65-F5344CB8AC3E}">
        <p14:creationId xmlns:p14="http://schemas.microsoft.com/office/powerpoint/2010/main" val="2019582477"/>
      </p:ext>
    </p:extLst>
  </p:cSld>
  <p:clrMapOvr>
    <a:masterClrMapping/>
  </p:clrMapOvr>
  <p:transition spd="med">
    <p:split orient="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4" descr="SJXDZSD5010"/>
          <p:cNvSpPr>
            <a:spLocks noChangeAspect="1" noChangeArrowheads="1"/>
          </p:cNvSpPr>
          <p:nvPr/>
        </p:nvSpPr>
        <p:spPr bwMode="auto">
          <a:xfrm>
            <a:off x="3509963" y="2686050"/>
            <a:ext cx="19812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39939" name="AutoShape 6" descr="SJXDZSD5010"/>
          <p:cNvSpPr>
            <a:spLocks noChangeAspect="1" noChangeArrowheads="1"/>
          </p:cNvSpPr>
          <p:nvPr/>
        </p:nvSpPr>
        <p:spPr bwMode="auto">
          <a:xfrm>
            <a:off x="4773613" y="1893888"/>
            <a:ext cx="19812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pic>
        <p:nvPicPr>
          <p:cNvPr id="39940" name="Picture 7" descr="rm-195 海报：《完成五年计划》（苏联在20世纪30年代为宣传国民经济发展的五年计划而绘制）"/>
          <p:cNvPicPr>
            <a:picLocks noChangeAspect="1" noChangeArrowheads="1"/>
          </p:cNvPicPr>
          <p:nvPr/>
        </p:nvPicPr>
        <p:blipFill>
          <a:blip r:embed="rId2">
            <a:extLst>
              <a:ext uri="{28A0092B-C50C-407E-A947-70E740481C1C}">
                <a14:useLocalDpi xmlns:a14="http://schemas.microsoft.com/office/drawing/2010/main" val="0"/>
              </a:ext>
            </a:extLst>
          </a:blip>
          <a:srcRect l="1526" t="1996" r="3120" b="17317"/>
          <a:stretch>
            <a:fillRect/>
          </a:stretch>
        </p:blipFill>
        <p:spPr bwMode="auto">
          <a:xfrm>
            <a:off x="609600" y="895350"/>
            <a:ext cx="3502025"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8"/>
          <p:cNvSpPr txBox="1">
            <a:spLocks noChangeArrowheads="1"/>
          </p:cNvSpPr>
          <p:nvPr/>
        </p:nvSpPr>
        <p:spPr bwMode="auto">
          <a:xfrm>
            <a:off x="4111625" y="1936750"/>
            <a:ext cx="4727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en-US" altLang="zh-CN" sz="2400" b="1">
                <a:latin typeface="微软雅黑" pitchFamily="34" charset="-122"/>
                <a:ea typeface="微软雅黑" pitchFamily="34" charset="-122"/>
              </a:rPr>
              <a:t>      </a:t>
            </a:r>
            <a:r>
              <a:rPr lang="zh-CN" altLang="en-US" sz="2400" b="1">
                <a:latin typeface="微软雅黑" pitchFamily="34" charset="-122"/>
                <a:ea typeface="微软雅黑" pitchFamily="34" charset="-122"/>
              </a:rPr>
              <a:t>海报：</a:t>
            </a:r>
            <a:r>
              <a:rPr lang="en-US" altLang="zh-CN" sz="2400" b="1">
                <a:latin typeface="微软雅黑" pitchFamily="34" charset="-122"/>
                <a:ea typeface="微软雅黑" pitchFamily="34" charset="-122"/>
              </a:rPr>
              <a:t>《</a:t>
            </a:r>
            <a:r>
              <a:rPr lang="zh-CN" altLang="en-US" sz="2400" b="1">
                <a:latin typeface="微软雅黑" pitchFamily="34" charset="-122"/>
                <a:ea typeface="微软雅黑" pitchFamily="34" charset="-122"/>
              </a:rPr>
              <a:t>完成五年计划</a:t>
            </a:r>
            <a:r>
              <a:rPr lang="en-US" altLang="zh-CN" sz="2400" b="1">
                <a:latin typeface="微软雅黑" pitchFamily="34" charset="-122"/>
                <a:ea typeface="微软雅黑" pitchFamily="34" charset="-122"/>
              </a:rPr>
              <a:t>》</a:t>
            </a:r>
          </a:p>
          <a:p>
            <a:pPr algn="just" eaLnBrk="1" hangingPunct="1">
              <a:spcBef>
                <a:spcPct val="0"/>
              </a:spcBef>
              <a:buFontTx/>
              <a:buNone/>
            </a:pPr>
            <a:r>
              <a:rPr lang="zh-CN" altLang="en-US" sz="2400" b="1">
                <a:latin typeface="微软雅黑" pitchFamily="34" charset="-122"/>
                <a:ea typeface="微软雅黑" pitchFamily="34" charset="-122"/>
              </a:rPr>
              <a:t>（苏联在</a:t>
            </a:r>
            <a:r>
              <a:rPr lang="en-US" altLang="zh-CN" sz="2400" b="1">
                <a:latin typeface="微软雅黑" pitchFamily="34" charset="-122"/>
                <a:ea typeface="微软雅黑" pitchFamily="34" charset="-122"/>
              </a:rPr>
              <a:t>20</a:t>
            </a:r>
            <a:r>
              <a:rPr lang="zh-CN" altLang="en-US" sz="2400" b="1">
                <a:latin typeface="微软雅黑" pitchFamily="34" charset="-122"/>
                <a:ea typeface="微软雅黑" pitchFamily="34" charset="-122"/>
              </a:rPr>
              <a:t>世纪</a:t>
            </a:r>
            <a:r>
              <a:rPr lang="en-US" altLang="zh-CN" sz="2400" b="1">
                <a:latin typeface="微软雅黑" pitchFamily="34" charset="-122"/>
                <a:ea typeface="微软雅黑" pitchFamily="34" charset="-122"/>
              </a:rPr>
              <a:t>30</a:t>
            </a:r>
            <a:r>
              <a:rPr lang="zh-CN" altLang="en-US" sz="2400" b="1">
                <a:latin typeface="微软雅黑" pitchFamily="34" charset="-122"/>
                <a:ea typeface="微软雅黑" pitchFamily="34" charset="-122"/>
              </a:rPr>
              <a:t>年代为宣传国民经济发展的五年计划而绘制）</a:t>
            </a:r>
          </a:p>
        </p:txBody>
      </p:sp>
      <p:sp>
        <p:nvSpPr>
          <p:cNvPr id="39942" name="TextBox 9"/>
          <p:cNvSpPr txBox="1">
            <a:spLocks noChangeArrowheads="1"/>
          </p:cNvSpPr>
          <p:nvPr/>
        </p:nvSpPr>
        <p:spPr bwMode="auto">
          <a:xfrm>
            <a:off x="685800" y="3830638"/>
            <a:ext cx="8001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66725"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0"/>
              </a:spcBef>
              <a:buFontTx/>
              <a:buNone/>
            </a:pPr>
            <a:r>
              <a:rPr lang="zh-CN" altLang="en-US" sz="2400" b="1">
                <a:latin typeface="微软雅黑" pitchFamily="34" charset="-122"/>
                <a:ea typeface="微软雅黑" pitchFamily="34" charset="-122"/>
              </a:rPr>
              <a:t>  二战中，苏联曾用了</a:t>
            </a:r>
            <a:r>
              <a:rPr lang="en-US" altLang="zh-CN" sz="2400" b="1">
                <a:latin typeface="微软雅黑" pitchFamily="34" charset="-122"/>
                <a:ea typeface="微软雅黑" pitchFamily="34" charset="-122"/>
              </a:rPr>
              <a:t>9</a:t>
            </a:r>
            <a:r>
              <a:rPr lang="zh-CN" altLang="en-US" sz="2400" b="1">
                <a:latin typeface="微软雅黑" pitchFamily="34" charset="-122"/>
                <a:ea typeface="微软雅黑" pitchFamily="34" charset="-122"/>
              </a:rPr>
              <a:t>天时间动员了</a:t>
            </a:r>
            <a:r>
              <a:rPr lang="en-US" altLang="zh-CN" sz="2400" b="1">
                <a:latin typeface="微软雅黑" pitchFamily="34" charset="-122"/>
                <a:ea typeface="微软雅黑" pitchFamily="34" charset="-122"/>
              </a:rPr>
              <a:t>530</a:t>
            </a:r>
            <a:r>
              <a:rPr lang="zh-CN" altLang="en-US" sz="2400" b="1">
                <a:latin typeface="微软雅黑" pitchFamily="34" charset="-122"/>
                <a:ea typeface="微软雅黑" pitchFamily="34" charset="-122"/>
              </a:rPr>
              <a:t>万人参战，平均</a:t>
            </a:r>
            <a:r>
              <a:rPr lang="en-US" altLang="zh-CN" sz="2400" b="1">
                <a:latin typeface="微软雅黑" pitchFamily="34" charset="-122"/>
                <a:ea typeface="微软雅黑" pitchFamily="34" charset="-122"/>
              </a:rPr>
              <a:t>80</a:t>
            </a:r>
            <a:r>
              <a:rPr lang="zh-CN" altLang="en-US" sz="2400" b="1">
                <a:latin typeface="微软雅黑" pitchFamily="34" charset="-122"/>
                <a:ea typeface="微软雅黑" pitchFamily="34" charset="-122"/>
              </a:rPr>
              <a:t>天建立一个军工基地。这说明了什么？</a:t>
            </a:r>
          </a:p>
        </p:txBody>
      </p:sp>
    </p:spTree>
    <p:extLst>
      <p:ext uri="{BB962C8B-B14F-4D97-AF65-F5344CB8AC3E}">
        <p14:creationId xmlns:p14="http://schemas.microsoft.com/office/powerpoint/2010/main" val="1092949826"/>
      </p:ext>
    </p:extLst>
  </p:cSld>
  <p:clrMapOvr>
    <a:masterClrMapping/>
  </p:clrMapOvr>
  <p:transition spd="med">
    <p:circl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457200" y="1006475"/>
            <a:ext cx="8458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dirty="0">
                <a:effectLst>
                  <a:outerShdw blurRad="38100" dist="38100" dir="2700000" algn="tl">
                    <a:srgbClr val="C0C0C0"/>
                  </a:outerShdw>
                </a:effectLst>
                <a:latin typeface="Times New Roman" pitchFamily="18" charset="0"/>
                <a:ea typeface="黑体" pitchFamily="2" charset="-122"/>
              </a:rPr>
              <a:t>两个五年计划期间苏联经济各部门发展的状况</a:t>
            </a:r>
          </a:p>
        </p:txBody>
      </p:sp>
      <p:graphicFrame>
        <p:nvGraphicFramePr>
          <p:cNvPr id="165891" name="Group 3"/>
          <p:cNvGraphicFramePr>
            <a:graphicFrameLocks noGrp="1"/>
          </p:cNvGraphicFramePr>
          <p:nvPr/>
        </p:nvGraphicFramePr>
        <p:xfrm>
          <a:off x="1905000" y="1790700"/>
          <a:ext cx="5105400" cy="2617788"/>
        </p:xfrm>
        <a:graphic>
          <a:graphicData uri="http://schemas.openxmlformats.org/drawingml/2006/table">
            <a:tbl>
              <a:tblPr/>
              <a:tblGrid>
                <a:gridCol w="2057400"/>
                <a:gridCol w="3048000"/>
              </a:tblGrid>
              <a:tr h="899343">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zh-CN" altLang="zh-CN"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endParaRPr>
                    </a:p>
                  </a:txBody>
                  <a:tcPr marT="38097" marB="38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1937</a:t>
                      </a: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年比</a:t>
                      </a:r>
                      <a:r>
                        <a:rPr kumimoji="0" lang="en-US" altLang="zh-CN"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1928</a:t>
                      </a: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年</a:t>
                      </a:r>
                      <a:endParaRPr kumimoji="0" lang="en-US" altLang="zh-CN"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endParaRPr>
                    </a:p>
                    <a:p>
                      <a:pPr marL="0" marR="0" lvl="0" indent="0" algn="ctr" defTabSz="914400" rtl="0" eaLnBrk="1" fontAlgn="base" latinLnBrk="0" hangingPunct="1">
                        <a:lnSpc>
                          <a:spcPct val="100000"/>
                        </a:lnSpc>
                        <a:spcBef>
                          <a:spcPts val="0"/>
                        </a:spcBef>
                        <a:spcAft>
                          <a:spcPct val="0"/>
                        </a:spcAft>
                        <a:buClr>
                          <a:schemeClr val="hlink"/>
                        </a:buClr>
                        <a:buSzTx/>
                        <a:buFont typeface="Wingdings" pitchFamily="2" charset="2"/>
                        <a:buNone/>
                        <a:tabLst/>
                      </a:pP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增长率</a:t>
                      </a:r>
                    </a:p>
                  </a:txBody>
                  <a:tcPr marT="38097" marB="380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081">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农业产值</a:t>
                      </a:r>
                    </a:p>
                  </a:txBody>
                  <a:tcPr marT="38097" marB="38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700" b="1" i="0" u="none" strike="noStrike" cap="none" normalizeH="0" baseline="0" smtClean="0">
                          <a:ln>
                            <a:noFill/>
                          </a:ln>
                          <a:solidFill>
                            <a:schemeClr val="tx1"/>
                          </a:solidFill>
                          <a:effectLst>
                            <a:outerShdw blurRad="38100" dist="38100" dir="2700000" algn="tl">
                              <a:srgbClr val="C0C0C0"/>
                            </a:outerShdw>
                          </a:effectLst>
                          <a:latin typeface="Arial" charset="0"/>
                          <a:ea typeface="宋体" pitchFamily="2" charset="-122"/>
                        </a:rPr>
                        <a:t>   8.1%</a:t>
                      </a:r>
                    </a:p>
                  </a:txBody>
                  <a:tcPr marT="38097" marB="380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2283">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轻工业产值</a:t>
                      </a:r>
                    </a:p>
                  </a:txBody>
                  <a:tcPr marT="38097" marB="38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700" b="1" i="0" u="none" strike="noStrike" cap="none" normalizeH="0" baseline="0" smtClean="0">
                          <a:ln>
                            <a:noFill/>
                          </a:ln>
                          <a:solidFill>
                            <a:schemeClr val="tx1"/>
                          </a:solidFill>
                          <a:effectLst>
                            <a:outerShdw blurRad="38100" dist="38100" dir="2700000" algn="tl">
                              <a:srgbClr val="C0C0C0"/>
                            </a:outerShdw>
                          </a:effectLst>
                          <a:latin typeface="Arial" charset="0"/>
                          <a:ea typeface="宋体" pitchFamily="2" charset="-122"/>
                        </a:rPr>
                        <a:t>  210%</a:t>
                      </a:r>
                    </a:p>
                  </a:txBody>
                  <a:tcPr marT="38097" marB="380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081">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黑体" pitchFamily="2" charset="-122"/>
                        </a:rPr>
                        <a:t>重工业产值</a:t>
                      </a:r>
                    </a:p>
                  </a:txBody>
                  <a:tcPr marT="38097" marB="380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itchFamily="2" charset="2"/>
                        <a:defRPr sz="2800">
                          <a:solidFill>
                            <a:schemeClr val="tx1"/>
                          </a:solidFill>
                          <a:latin typeface="Arial" charset="0"/>
                          <a:ea typeface="宋体" pitchFamily="2" charset="-122"/>
                        </a:defRPr>
                      </a:lvl1pPr>
                      <a:lvl2pPr>
                        <a:spcBef>
                          <a:spcPct val="20000"/>
                        </a:spcBef>
                        <a:buClr>
                          <a:schemeClr val="tx2"/>
                        </a:buClr>
                        <a:buSzPct val="85000"/>
                        <a:buFont typeface="Wingdings" pitchFamily="2" charset="2"/>
                        <a:defRPr sz="2400">
                          <a:solidFill>
                            <a:schemeClr val="tx1"/>
                          </a:solidFill>
                          <a:latin typeface="Arial" charset="0"/>
                          <a:ea typeface="宋体" pitchFamily="2" charset="-122"/>
                        </a:defRPr>
                      </a:lvl2pPr>
                      <a:lvl3pPr>
                        <a:spcBef>
                          <a:spcPct val="20000"/>
                        </a:spcBef>
                        <a:buClr>
                          <a:schemeClr val="hlink"/>
                        </a:buClr>
                        <a:buSzPct val="95000"/>
                        <a:buFont typeface="Wingdings 2" pitchFamily="18" charset="2"/>
                        <a:defRPr sz="2000">
                          <a:solidFill>
                            <a:schemeClr val="tx1"/>
                          </a:solidFill>
                          <a:latin typeface="Arial" charset="0"/>
                          <a:ea typeface="宋体" pitchFamily="2" charset="-122"/>
                        </a:defRPr>
                      </a:lvl3pPr>
                      <a:lvl4pPr>
                        <a:spcBef>
                          <a:spcPct val="20000"/>
                        </a:spcBef>
                        <a:buClr>
                          <a:schemeClr val="tx2"/>
                        </a:buClr>
                        <a:buSzPct val="90000"/>
                        <a:buFont typeface="Wingdings" pitchFamily="2" charset="2"/>
                        <a:defRPr>
                          <a:solidFill>
                            <a:schemeClr val="tx1"/>
                          </a:solidFill>
                          <a:latin typeface="Arial" charset="0"/>
                          <a:ea typeface="宋体" pitchFamily="2" charset="-122"/>
                        </a:defRPr>
                      </a:lvl4pPr>
                      <a:lvl5pPr>
                        <a:spcBef>
                          <a:spcPct val="20000"/>
                        </a:spcBef>
                        <a:buClr>
                          <a:schemeClr val="hlink"/>
                        </a:buClr>
                        <a:buFont typeface="Wingdings 2" pitchFamily="18" charset="2"/>
                        <a:defRPr>
                          <a:solidFill>
                            <a:schemeClr val="tx1"/>
                          </a:solidFill>
                          <a:latin typeface="Arial" charset="0"/>
                          <a:ea typeface="宋体" pitchFamily="2" charset="-122"/>
                        </a:defRPr>
                      </a:lvl5pPr>
                      <a:lvl6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6pPr>
                      <a:lvl7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7pPr>
                      <a:lvl8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8pPr>
                      <a:lvl9pPr fontAlgn="base">
                        <a:spcBef>
                          <a:spcPct val="20000"/>
                        </a:spcBef>
                        <a:spcAft>
                          <a:spcPct val="0"/>
                        </a:spcAft>
                        <a:buClr>
                          <a:schemeClr val="hlink"/>
                        </a:buClr>
                        <a:buFont typeface="Wingdings 2" pitchFamily="18"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7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  550%</a:t>
                      </a:r>
                    </a:p>
                  </a:txBody>
                  <a:tcPr marT="38097" marB="380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089376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11150" y="885825"/>
            <a:ext cx="84994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0"/>
              </a:spcBef>
              <a:buFontTx/>
              <a:buNone/>
            </a:pPr>
            <a:r>
              <a:rPr kumimoji="1" lang="zh-CN" altLang="en-US" sz="2800" b="1" dirty="0">
                <a:latin typeface="微软雅黑" pitchFamily="34" charset="-122"/>
                <a:ea typeface="微软雅黑" pitchFamily="34" charset="-122"/>
              </a:rPr>
              <a:t>材料</a:t>
            </a:r>
            <a:r>
              <a:rPr kumimoji="1" lang="en-US" altLang="zh-CN" sz="2800" b="1" dirty="0">
                <a:latin typeface="微软雅黑" pitchFamily="34" charset="-122"/>
                <a:ea typeface="微软雅黑" pitchFamily="34" charset="-122"/>
              </a:rPr>
              <a:t>1</a:t>
            </a:r>
            <a:r>
              <a:rPr kumimoji="1" lang="zh-CN" altLang="en-US" sz="2800" b="1" dirty="0">
                <a:latin typeface="微软雅黑" pitchFamily="34" charset="-122"/>
                <a:ea typeface="微软雅黑" pitchFamily="34" charset="-122"/>
              </a:rPr>
              <a:t>：苏联工业发展很快，</a:t>
            </a:r>
            <a:r>
              <a:rPr kumimoji="1" lang="en-US" altLang="zh-CN" sz="2800" b="1" dirty="0">
                <a:latin typeface="微软雅黑" pitchFamily="34" charset="-122"/>
                <a:ea typeface="微软雅黑" pitchFamily="34" charset="-122"/>
              </a:rPr>
              <a:t>1913</a:t>
            </a:r>
            <a:r>
              <a:rPr kumimoji="1" lang="zh-CN" altLang="en-US" sz="2800" b="1" dirty="0">
                <a:latin typeface="微软雅黑" pitchFamily="34" charset="-122"/>
                <a:ea typeface="微软雅黑" pitchFamily="34" charset="-122"/>
              </a:rPr>
              <a:t>年～</a:t>
            </a:r>
            <a:r>
              <a:rPr kumimoji="1" lang="en-US" altLang="zh-CN" sz="2800" b="1" dirty="0">
                <a:latin typeface="微软雅黑" pitchFamily="34" charset="-122"/>
                <a:ea typeface="微软雅黑" pitchFamily="34" charset="-122"/>
              </a:rPr>
              <a:t>1950</a:t>
            </a:r>
            <a:r>
              <a:rPr kumimoji="1" lang="zh-CN" altLang="en-US" sz="2800" b="1" dirty="0">
                <a:latin typeface="微软雅黑" pitchFamily="34" charset="-122"/>
                <a:ea typeface="微软雅黑" pitchFamily="34" charset="-122"/>
              </a:rPr>
              <a:t>年增加</a:t>
            </a:r>
            <a:r>
              <a:rPr kumimoji="1" lang="en-US" altLang="zh-CN" sz="2800" b="1" dirty="0">
                <a:latin typeface="微软雅黑" pitchFamily="34" charset="-122"/>
                <a:ea typeface="微软雅黑" pitchFamily="34" charset="-122"/>
              </a:rPr>
              <a:t>12</a:t>
            </a:r>
            <a:r>
              <a:rPr kumimoji="1" lang="zh-CN" altLang="en-US" sz="2800" b="1" dirty="0">
                <a:latin typeface="微软雅黑" pitchFamily="34" charset="-122"/>
                <a:ea typeface="微软雅黑" pitchFamily="34" charset="-122"/>
              </a:rPr>
              <a:t>倍。农业却徘徊不前，</a:t>
            </a:r>
            <a:r>
              <a:rPr kumimoji="1" lang="en-US" altLang="zh-CN" sz="2800" b="1" dirty="0">
                <a:latin typeface="微软雅黑" pitchFamily="34" charset="-122"/>
                <a:ea typeface="微软雅黑" pitchFamily="34" charset="-122"/>
              </a:rPr>
              <a:t>1953</a:t>
            </a:r>
            <a:r>
              <a:rPr kumimoji="1" lang="zh-CN" altLang="en-US" sz="2800" b="1" dirty="0">
                <a:latin typeface="微软雅黑" pitchFamily="34" charset="-122"/>
                <a:ea typeface="微软雅黑" pitchFamily="34" charset="-122"/>
              </a:rPr>
              <a:t>年全苏人均粮食低于</a:t>
            </a:r>
            <a:r>
              <a:rPr kumimoji="1" lang="en-US" altLang="zh-CN" sz="2800" b="1" dirty="0">
                <a:latin typeface="微软雅黑" pitchFamily="34" charset="-122"/>
                <a:ea typeface="微软雅黑" pitchFamily="34" charset="-122"/>
              </a:rPr>
              <a:t>1913</a:t>
            </a:r>
            <a:r>
              <a:rPr kumimoji="1" lang="zh-CN" altLang="en-US" sz="2800" b="1" dirty="0">
                <a:latin typeface="微软雅黑" pitchFamily="34" charset="-122"/>
                <a:ea typeface="微软雅黑" pitchFamily="34" charset="-122"/>
              </a:rPr>
              <a:t>年。</a:t>
            </a:r>
          </a:p>
        </p:txBody>
      </p:sp>
      <p:sp>
        <p:nvSpPr>
          <p:cNvPr id="44035" name="Text Box 3"/>
          <p:cNvSpPr txBox="1">
            <a:spLocks noChangeArrowheads="1"/>
          </p:cNvSpPr>
          <p:nvPr/>
        </p:nvSpPr>
        <p:spPr bwMode="auto">
          <a:xfrm>
            <a:off x="263525" y="3640138"/>
            <a:ext cx="86185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zh-CN" altLang="en-US" sz="2800" b="1">
                <a:solidFill>
                  <a:srgbClr val="FF0000"/>
                </a:solidFill>
                <a:latin typeface="微软雅黑" pitchFamily="34" charset="-122"/>
                <a:ea typeface="微软雅黑" pitchFamily="34" charset="-122"/>
              </a:rPr>
              <a:t>    苏联工业化取得如此巨大成就，但当时的苏联人很少有家用电器，为什么？</a:t>
            </a:r>
          </a:p>
        </p:txBody>
      </p:sp>
      <p:sp>
        <p:nvSpPr>
          <p:cNvPr id="44036" name="Rectangle 4"/>
          <p:cNvSpPr>
            <a:spLocks noChangeArrowheads="1"/>
          </p:cNvSpPr>
          <p:nvPr/>
        </p:nvSpPr>
        <p:spPr bwMode="auto">
          <a:xfrm>
            <a:off x="311150" y="2271713"/>
            <a:ext cx="85709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a:spcBef>
                <a:spcPct val="0"/>
              </a:spcBef>
              <a:buFontTx/>
              <a:buNone/>
            </a:pPr>
            <a:r>
              <a:rPr kumimoji="1" lang="zh-CN" altLang="en-US" sz="2800" b="1">
                <a:latin typeface="微软雅黑" pitchFamily="34" charset="-122"/>
                <a:ea typeface="微软雅黑" pitchFamily="34" charset="-122"/>
              </a:rPr>
              <a:t>材料</a:t>
            </a:r>
            <a:r>
              <a:rPr kumimoji="1" lang="en-US" altLang="zh-CN" sz="2800" b="1">
                <a:latin typeface="微软雅黑" pitchFamily="34" charset="-122"/>
                <a:ea typeface="微软雅黑" pitchFamily="34" charset="-122"/>
              </a:rPr>
              <a:t>2</a:t>
            </a:r>
            <a:r>
              <a:rPr kumimoji="1" lang="zh-CN" altLang="en-US" sz="2800" b="1">
                <a:latin typeface="微软雅黑" pitchFamily="34" charset="-122"/>
                <a:ea typeface="微软雅黑" pitchFamily="34" charset="-122"/>
              </a:rPr>
              <a:t>：据统计，在苏联农村中，从</a:t>
            </a:r>
            <a:r>
              <a:rPr kumimoji="1" lang="en-US" altLang="zh-CN" sz="2800" b="1">
                <a:latin typeface="微软雅黑" pitchFamily="34" charset="-122"/>
                <a:ea typeface="微软雅黑" pitchFamily="34" charset="-122"/>
              </a:rPr>
              <a:t>1929</a:t>
            </a:r>
            <a:r>
              <a:rPr kumimoji="1" lang="zh-CN" altLang="en-US" sz="2800" b="1">
                <a:latin typeface="微软雅黑" pitchFamily="34" charset="-122"/>
                <a:ea typeface="微软雅黑" pitchFamily="34" charset="-122"/>
              </a:rPr>
              <a:t>年</a:t>
            </a:r>
            <a:r>
              <a:rPr kumimoji="1" lang="en-US" altLang="zh-CN" sz="2800" b="1">
                <a:latin typeface="微软雅黑" pitchFamily="34" charset="-122"/>
                <a:ea typeface="微软雅黑" pitchFamily="34" charset="-122"/>
              </a:rPr>
              <a:t>7</a:t>
            </a:r>
            <a:r>
              <a:rPr kumimoji="1" lang="zh-CN" altLang="en-US" sz="2800" b="1">
                <a:latin typeface="微软雅黑" pitchFamily="34" charset="-122"/>
                <a:ea typeface="微软雅黑" pitchFamily="34" charset="-122"/>
              </a:rPr>
              <a:t>月到</a:t>
            </a:r>
            <a:r>
              <a:rPr kumimoji="1" lang="en-US" altLang="zh-CN" sz="2800" b="1">
                <a:latin typeface="微软雅黑" pitchFamily="34" charset="-122"/>
                <a:ea typeface="微软雅黑" pitchFamily="34" charset="-122"/>
              </a:rPr>
              <a:t>1930</a:t>
            </a:r>
            <a:r>
              <a:rPr kumimoji="1" lang="zh-CN" altLang="en-US" sz="2800" b="1">
                <a:latin typeface="微软雅黑" pitchFamily="34" charset="-122"/>
                <a:ea typeface="微软雅黑" pitchFamily="34" charset="-122"/>
              </a:rPr>
              <a:t>年</a:t>
            </a:r>
            <a:r>
              <a:rPr kumimoji="1" lang="en-US" altLang="zh-CN" sz="2800" b="1">
                <a:latin typeface="微软雅黑" pitchFamily="34" charset="-122"/>
                <a:ea typeface="微软雅黑" pitchFamily="34" charset="-122"/>
              </a:rPr>
              <a:t>7</a:t>
            </a:r>
            <a:r>
              <a:rPr kumimoji="1" lang="zh-CN" altLang="en-US" sz="2800" b="1">
                <a:latin typeface="微软雅黑" pitchFamily="34" charset="-122"/>
                <a:ea typeface="微软雅黑" pitchFamily="34" charset="-122"/>
              </a:rPr>
              <a:t>月，牛减少了</a:t>
            </a:r>
            <a:r>
              <a:rPr kumimoji="1" lang="en-US" altLang="zh-CN" sz="2800" b="1">
                <a:latin typeface="微软雅黑" pitchFamily="34" charset="-122"/>
                <a:ea typeface="微软雅黑" pitchFamily="34" charset="-122"/>
              </a:rPr>
              <a:t>32%</a:t>
            </a:r>
            <a:r>
              <a:rPr kumimoji="1" lang="zh-CN" altLang="en-US" sz="2800" b="1">
                <a:latin typeface="微软雅黑" pitchFamily="34" charset="-122"/>
                <a:ea typeface="微软雅黑" pitchFamily="34" charset="-122"/>
              </a:rPr>
              <a:t>，马减少了</a:t>
            </a:r>
            <a:r>
              <a:rPr kumimoji="1" lang="en-US" altLang="zh-CN" sz="2800" b="1">
                <a:latin typeface="微软雅黑" pitchFamily="34" charset="-122"/>
                <a:ea typeface="微软雅黑" pitchFamily="34" charset="-122"/>
              </a:rPr>
              <a:t>13%</a:t>
            </a:r>
            <a:r>
              <a:rPr kumimoji="1" lang="zh-CN" altLang="en-US" sz="2800" b="1">
                <a:latin typeface="微软雅黑" pitchFamily="34" charset="-122"/>
                <a:ea typeface="微软雅黑" pitchFamily="34" charset="-122"/>
              </a:rPr>
              <a:t>，猪减少了</a:t>
            </a:r>
            <a:r>
              <a:rPr kumimoji="1" lang="en-US" altLang="zh-CN" sz="2800" b="1">
                <a:latin typeface="微软雅黑" pitchFamily="34" charset="-122"/>
                <a:ea typeface="微软雅黑" pitchFamily="34" charset="-122"/>
              </a:rPr>
              <a:t>33%</a:t>
            </a:r>
            <a:r>
              <a:rPr kumimoji="1" lang="zh-CN" altLang="en-US" sz="2800" b="1">
                <a:latin typeface="微软雅黑" pitchFamily="34" charset="-122"/>
                <a:ea typeface="微软雅黑" pitchFamily="34" charset="-122"/>
              </a:rPr>
              <a:t>，羊减少了</a:t>
            </a:r>
            <a:r>
              <a:rPr kumimoji="1" lang="en-US" altLang="zh-CN" sz="2800" b="1">
                <a:latin typeface="微软雅黑" pitchFamily="34" charset="-122"/>
                <a:ea typeface="微软雅黑" pitchFamily="34" charset="-122"/>
              </a:rPr>
              <a:t>26%</a:t>
            </a:r>
            <a:r>
              <a:rPr kumimoji="1" lang="zh-CN" altLang="en-US" sz="2800" b="1">
                <a:latin typeface="微软雅黑" pitchFamily="34" charset="-122"/>
                <a:ea typeface="微软雅黑" pitchFamily="34" charset="-122"/>
              </a:rPr>
              <a:t>。</a:t>
            </a:r>
          </a:p>
        </p:txBody>
      </p:sp>
      <p:pic>
        <p:nvPicPr>
          <p:cNvPr id="44037" name="Picture 6" descr="book9"/>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46050"/>
            <a:ext cx="12779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0" name="Rectangle 8"/>
          <p:cNvSpPr>
            <a:spLocks noChangeArrowheads="1"/>
          </p:cNvSpPr>
          <p:nvPr/>
        </p:nvSpPr>
        <p:spPr bwMode="auto">
          <a:xfrm>
            <a:off x="192088" y="4660900"/>
            <a:ext cx="8618537" cy="1384300"/>
          </a:xfrm>
          <a:prstGeom prst="rect">
            <a:avLst/>
          </a:prstGeom>
          <a:noFill/>
          <a:ln w="38100">
            <a:noFill/>
            <a:miter lim="800000"/>
            <a:headEnd/>
            <a:tailEnd/>
          </a:ln>
          <a:effectLst/>
        </p:spPr>
        <p:txBody>
          <a:bodyPr>
            <a:spAutoFit/>
          </a:bodyPr>
          <a:lstStyle/>
          <a:p>
            <a:pPr algn="just">
              <a:defRPr/>
            </a:pPr>
            <a:r>
              <a:rPr lang="zh-CN" altLang="en-US" sz="2800" b="1" dirty="0">
                <a:solidFill>
                  <a:srgbClr val="FF0000"/>
                </a:solidFill>
                <a:latin typeface="微软雅黑" panose="020B0503020204020204" pitchFamily="34" charset="-122"/>
                <a:ea typeface="微软雅黑" panose="020B0503020204020204" pitchFamily="34" charset="-122"/>
              </a:rPr>
              <a:t>    为什么会出现材料二中的现象，会产生什么严重后果？</a:t>
            </a:r>
            <a:r>
              <a:rPr lang="zh-CN" altLang="en-US" sz="28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和我国开展的哪一项运动比较类似？</a:t>
            </a:r>
          </a:p>
          <a:p>
            <a:pPr algn="just">
              <a:defRPr/>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44039" name="Rectangle 10"/>
          <p:cNvSpPr>
            <a:spLocks noChangeArrowheads="1"/>
          </p:cNvSpPr>
          <p:nvPr/>
        </p:nvSpPr>
        <p:spPr bwMode="auto">
          <a:xfrm>
            <a:off x="2209800" y="309563"/>
            <a:ext cx="23510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800" b="1"/>
              <a:t>  </a:t>
            </a:r>
            <a:r>
              <a:rPr lang="zh-CN" altLang="en-US" sz="2800" b="1"/>
              <a:t>评价</a:t>
            </a:r>
          </a:p>
        </p:txBody>
      </p:sp>
    </p:spTree>
    <p:extLst>
      <p:ext uri="{BB962C8B-B14F-4D97-AF65-F5344CB8AC3E}">
        <p14:creationId xmlns:p14="http://schemas.microsoft.com/office/powerpoint/2010/main" val="388345910"/>
      </p:ext>
    </p:extLst>
  </p:cSld>
  <p:clrMapOvr>
    <a:masterClrMapping/>
  </p:clrMapOvr>
  <p:transition spd="med">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193204"/>
            <a:ext cx="7874000" cy="416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0" y="4183063"/>
            <a:ext cx="7874000" cy="112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988498"/>
      </p:ext>
    </p:extLst>
  </p:cSld>
  <p:clrMapOvr>
    <a:masterClrMapping/>
  </p:clrMapOvr>
  <p:transition spd="med">
    <p:circl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505584" y="200660"/>
            <a:ext cx="4716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dirty="0">
                <a:solidFill>
                  <a:srgbClr val="000066"/>
                </a:solidFill>
                <a:latin typeface="微软雅黑" pitchFamily="34" charset="-122"/>
                <a:ea typeface="微软雅黑" pitchFamily="34" charset="-122"/>
              </a:rPr>
              <a:t>对“斯大林模式”的评价</a:t>
            </a:r>
          </a:p>
        </p:txBody>
      </p:sp>
      <p:sp>
        <p:nvSpPr>
          <p:cNvPr id="45059" name="Text Box 4"/>
          <p:cNvSpPr txBox="1">
            <a:spLocks noChangeArrowheads="1"/>
          </p:cNvSpPr>
          <p:nvPr/>
        </p:nvSpPr>
        <p:spPr bwMode="auto">
          <a:xfrm>
            <a:off x="246747" y="985292"/>
            <a:ext cx="647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solidFill>
                  <a:schemeClr val="hlink"/>
                </a:solidFill>
                <a:latin typeface="微软雅黑" pitchFamily="34" charset="-122"/>
                <a:ea typeface="微软雅黑" pitchFamily="34" charset="-122"/>
              </a:rPr>
              <a:t>积极</a:t>
            </a:r>
          </a:p>
        </p:txBody>
      </p:sp>
      <p:sp>
        <p:nvSpPr>
          <p:cNvPr id="216069" name="Text Box 5"/>
          <p:cNvSpPr txBox="1">
            <a:spLocks noChangeArrowheads="1"/>
          </p:cNvSpPr>
          <p:nvPr/>
        </p:nvSpPr>
        <p:spPr bwMode="auto">
          <a:xfrm>
            <a:off x="1247775" y="841276"/>
            <a:ext cx="78486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800" b="1" dirty="0">
                <a:latin typeface="微软雅黑" pitchFamily="34" charset="-122"/>
                <a:ea typeface="微软雅黑" pitchFamily="34" charset="-122"/>
              </a:rPr>
              <a:t>（</a:t>
            </a:r>
            <a:r>
              <a:rPr lang="en-US" altLang="zh-CN" sz="2800" b="1" dirty="0">
                <a:latin typeface="微软雅黑" pitchFamily="34" charset="-122"/>
                <a:ea typeface="微软雅黑" pitchFamily="34" charset="-122"/>
              </a:rPr>
              <a:t>1</a:t>
            </a:r>
            <a:r>
              <a:rPr lang="zh-CN" altLang="en-US" sz="2800" b="1" dirty="0">
                <a:latin typeface="微软雅黑" pitchFamily="34" charset="-122"/>
                <a:ea typeface="微软雅黑" pitchFamily="34" charset="-122"/>
              </a:rPr>
              <a:t>）较短时间实现经济的快速</a:t>
            </a:r>
            <a:r>
              <a:rPr lang="zh-CN" altLang="en-US" sz="2800" b="1" dirty="0" smtClean="0">
                <a:latin typeface="微软雅黑" pitchFamily="34" charset="-122"/>
                <a:ea typeface="微软雅黑" pitchFamily="34" charset="-122"/>
              </a:rPr>
              <a:t>发展，开辟了工   业化的新模式</a:t>
            </a:r>
            <a:endParaRPr lang="zh-CN" altLang="en-US" sz="2800" b="1" dirty="0">
              <a:latin typeface="微软雅黑" pitchFamily="34" charset="-122"/>
              <a:ea typeface="微软雅黑" pitchFamily="34" charset="-122"/>
            </a:endParaRPr>
          </a:p>
          <a:p>
            <a:pPr eaLnBrk="1" hangingPunct="1">
              <a:spcBef>
                <a:spcPct val="50000"/>
              </a:spcBef>
              <a:buFontTx/>
              <a:buNone/>
            </a:pPr>
            <a:endParaRPr lang="en-US" altLang="zh-CN" sz="2800" b="1" dirty="0">
              <a:latin typeface="微软雅黑" pitchFamily="34" charset="-122"/>
              <a:ea typeface="微软雅黑" pitchFamily="34" charset="-122"/>
            </a:endParaRPr>
          </a:p>
        </p:txBody>
      </p:sp>
      <p:sp>
        <p:nvSpPr>
          <p:cNvPr id="45061" name="Text Box 6"/>
          <p:cNvSpPr txBox="1">
            <a:spLocks noChangeArrowheads="1"/>
          </p:cNvSpPr>
          <p:nvPr/>
        </p:nvSpPr>
        <p:spPr bwMode="auto">
          <a:xfrm>
            <a:off x="533400" y="2800102"/>
            <a:ext cx="790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lang="zh-CN" altLang="en-US" sz="2400" b="1">
                <a:solidFill>
                  <a:schemeClr val="hlink"/>
                </a:solidFill>
                <a:latin typeface="微软雅黑" pitchFamily="34" charset="-122"/>
                <a:ea typeface="微软雅黑" pitchFamily="34" charset="-122"/>
              </a:rPr>
              <a:t>弊端</a:t>
            </a:r>
          </a:p>
        </p:txBody>
      </p:sp>
      <p:sp>
        <p:nvSpPr>
          <p:cNvPr id="216071" name="Text Box 7"/>
          <p:cNvSpPr txBox="1">
            <a:spLocks noChangeArrowheads="1"/>
          </p:cNvSpPr>
          <p:nvPr/>
        </p:nvSpPr>
        <p:spPr bwMode="auto">
          <a:xfrm>
            <a:off x="1371600" y="2425452"/>
            <a:ext cx="79248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10000"/>
              </a:lnSpc>
              <a:spcBef>
                <a:spcPct val="0"/>
              </a:spcBef>
              <a:buFontTx/>
              <a:buNone/>
            </a:pPr>
            <a:r>
              <a:rPr lang="zh-CN" altLang="en-US" sz="2600" b="1" dirty="0">
                <a:solidFill>
                  <a:srgbClr val="FF0000"/>
                </a:solidFill>
                <a:latin typeface="微软雅黑" pitchFamily="34" charset="-122"/>
                <a:ea typeface="微软雅黑" pitchFamily="34" charset="-122"/>
              </a:rPr>
              <a:t>（</a:t>
            </a:r>
            <a:r>
              <a:rPr lang="en-US" altLang="zh-CN" sz="2600" b="1" dirty="0">
                <a:solidFill>
                  <a:srgbClr val="FF0000"/>
                </a:solidFill>
                <a:latin typeface="微软雅黑" pitchFamily="34" charset="-122"/>
                <a:ea typeface="微软雅黑" pitchFamily="34" charset="-122"/>
              </a:rPr>
              <a:t>1</a:t>
            </a:r>
            <a:r>
              <a:rPr lang="zh-CN" altLang="en-US" sz="2600" b="1" dirty="0">
                <a:solidFill>
                  <a:srgbClr val="FF0000"/>
                </a:solidFill>
                <a:latin typeface="微软雅黑" pitchFamily="34" charset="-122"/>
                <a:ea typeface="微软雅黑" pitchFamily="34" charset="-122"/>
              </a:rPr>
              <a:t>）片面发展重工业，导致农业和轻工业长期落后</a:t>
            </a:r>
            <a:endParaRPr lang="en-US" altLang="zh-CN" sz="2600" b="1" dirty="0">
              <a:solidFill>
                <a:srgbClr val="FF0000"/>
              </a:solidFill>
              <a:latin typeface="微软雅黑" pitchFamily="34" charset="-122"/>
              <a:ea typeface="微软雅黑" pitchFamily="34" charset="-122"/>
            </a:endParaRPr>
          </a:p>
          <a:p>
            <a:pPr eaLnBrk="1" hangingPunct="1">
              <a:lnSpc>
                <a:spcPct val="110000"/>
              </a:lnSpc>
              <a:spcBef>
                <a:spcPct val="0"/>
              </a:spcBef>
              <a:buFontTx/>
              <a:buNone/>
            </a:pPr>
            <a:r>
              <a:rPr lang="zh-CN" altLang="en-US" sz="2600" b="1" dirty="0">
                <a:solidFill>
                  <a:srgbClr val="FF0000"/>
                </a:solidFill>
                <a:latin typeface="微软雅黑" pitchFamily="34" charset="-122"/>
                <a:ea typeface="微软雅黑" pitchFamily="34" charset="-122"/>
              </a:rPr>
              <a:t>（</a:t>
            </a:r>
            <a:r>
              <a:rPr lang="en-US" altLang="zh-CN" sz="2600" b="1" dirty="0">
                <a:solidFill>
                  <a:srgbClr val="FF0000"/>
                </a:solidFill>
                <a:latin typeface="微软雅黑" pitchFamily="34" charset="-122"/>
                <a:ea typeface="微软雅黑" pitchFamily="34" charset="-122"/>
              </a:rPr>
              <a:t>2</a:t>
            </a:r>
            <a:r>
              <a:rPr lang="zh-CN" altLang="en-US" sz="2600" b="1" dirty="0">
                <a:solidFill>
                  <a:srgbClr val="FF0000"/>
                </a:solidFill>
                <a:latin typeface="微软雅黑" pitchFamily="34" charset="-122"/>
                <a:ea typeface="微软雅黑" pitchFamily="34" charset="-122"/>
              </a:rPr>
              <a:t>）牺牲农民利益，农民生产积极性不高</a:t>
            </a:r>
            <a:endParaRPr lang="en-US" altLang="zh-CN" sz="2600" b="1" dirty="0">
              <a:solidFill>
                <a:srgbClr val="FF0000"/>
              </a:solidFill>
              <a:latin typeface="微软雅黑" pitchFamily="34" charset="-122"/>
              <a:ea typeface="微软雅黑" pitchFamily="34" charset="-122"/>
            </a:endParaRPr>
          </a:p>
        </p:txBody>
      </p:sp>
      <p:sp>
        <p:nvSpPr>
          <p:cNvPr id="45063" name="AutoShape 9"/>
          <p:cNvSpPr>
            <a:spLocks/>
          </p:cNvSpPr>
          <p:nvPr/>
        </p:nvSpPr>
        <p:spPr bwMode="auto">
          <a:xfrm>
            <a:off x="1043608" y="985292"/>
            <a:ext cx="113679" cy="1206501"/>
          </a:xfrm>
          <a:prstGeom prst="leftBrace">
            <a:avLst>
              <a:gd name="adj1" fmla="val 1592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latin typeface="微软雅黑" pitchFamily="34" charset="-122"/>
              <a:ea typeface="微软雅黑" pitchFamily="34" charset="-122"/>
            </a:endParaRPr>
          </a:p>
        </p:txBody>
      </p:sp>
      <p:sp>
        <p:nvSpPr>
          <p:cNvPr id="216074" name="Text Box 10"/>
          <p:cNvSpPr txBox="1">
            <a:spLocks noChangeArrowheads="1"/>
          </p:cNvSpPr>
          <p:nvPr/>
        </p:nvSpPr>
        <p:spPr bwMode="auto">
          <a:xfrm>
            <a:off x="1295400" y="1971131"/>
            <a:ext cx="6516688"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60000"/>
              </a:lnSpc>
              <a:spcBef>
                <a:spcPct val="50000"/>
              </a:spcBef>
              <a:buFontTx/>
              <a:buNone/>
            </a:pPr>
            <a:r>
              <a:rPr lang="zh-CN" altLang="en-US" sz="2800" b="1">
                <a:latin typeface="微软雅黑" pitchFamily="34" charset="-122"/>
                <a:ea typeface="微软雅黑" pitchFamily="34" charset="-122"/>
              </a:rPr>
              <a:t>（</a:t>
            </a:r>
            <a:r>
              <a:rPr lang="en-US" altLang="zh-CN" sz="2800" b="1">
                <a:latin typeface="微软雅黑" pitchFamily="34" charset="-122"/>
                <a:ea typeface="微软雅黑" pitchFamily="34" charset="-122"/>
              </a:rPr>
              <a:t>2</a:t>
            </a:r>
            <a:r>
              <a:rPr lang="zh-CN" altLang="en-US" sz="2800" b="1">
                <a:latin typeface="微软雅黑" pitchFamily="34" charset="-122"/>
                <a:ea typeface="微软雅黑" pitchFamily="34" charset="-122"/>
              </a:rPr>
              <a:t>）为反法西斯战争胜利奠定物质基础</a:t>
            </a:r>
          </a:p>
          <a:p>
            <a:pPr eaLnBrk="1" hangingPunct="1">
              <a:spcBef>
                <a:spcPct val="0"/>
              </a:spcBef>
              <a:buFontTx/>
              <a:buNone/>
            </a:pPr>
            <a:endParaRPr lang="en-US" altLang="zh-CN" sz="2800">
              <a:latin typeface="微软雅黑" pitchFamily="34" charset="-122"/>
              <a:ea typeface="微软雅黑" pitchFamily="34" charset="-122"/>
            </a:endParaRPr>
          </a:p>
        </p:txBody>
      </p:sp>
      <p:sp>
        <p:nvSpPr>
          <p:cNvPr id="216075" name="Text Box 11"/>
          <p:cNvSpPr txBox="1">
            <a:spLocks noChangeArrowheads="1"/>
          </p:cNvSpPr>
          <p:nvPr/>
        </p:nvSpPr>
        <p:spPr bwMode="auto">
          <a:xfrm>
            <a:off x="1371600" y="3325565"/>
            <a:ext cx="53498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600" b="1" dirty="0">
                <a:solidFill>
                  <a:srgbClr val="FF0000"/>
                </a:solidFill>
                <a:latin typeface="微软雅黑" pitchFamily="34" charset="-122"/>
                <a:ea typeface="微软雅黑" pitchFamily="34" charset="-122"/>
              </a:rPr>
              <a:t>（</a:t>
            </a:r>
            <a:r>
              <a:rPr lang="en-US" altLang="zh-CN" sz="2600" b="1" dirty="0">
                <a:solidFill>
                  <a:srgbClr val="FF0000"/>
                </a:solidFill>
                <a:latin typeface="微软雅黑" pitchFamily="34" charset="-122"/>
                <a:ea typeface="微软雅黑" pitchFamily="34" charset="-122"/>
              </a:rPr>
              <a:t>3</a:t>
            </a:r>
            <a:r>
              <a:rPr lang="zh-CN" altLang="en-US" sz="2600" b="1" dirty="0">
                <a:solidFill>
                  <a:srgbClr val="FF0000"/>
                </a:solidFill>
                <a:latin typeface="微软雅黑" pitchFamily="34" charset="-122"/>
                <a:ea typeface="微软雅黑" pitchFamily="34" charset="-122"/>
              </a:rPr>
              <a:t>）压制地方和企业积极性</a:t>
            </a:r>
          </a:p>
        </p:txBody>
      </p:sp>
      <p:sp>
        <p:nvSpPr>
          <p:cNvPr id="45066" name="AutoShape 9"/>
          <p:cNvSpPr>
            <a:spLocks/>
          </p:cNvSpPr>
          <p:nvPr/>
        </p:nvSpPr>
        <p:spPr bwMode="auto">
          <a:xfrm>
            <a:off x="1066800" y="2568327"/>
            <a:ext cx="180975" cy="1171575"/>
          </a:xfrm>
          <a:prstGeom prst="leftBrace">
            <a:avLst>
              <a:gd name="adj1" fmla="val 1594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latin typeface="微软雅黑" pitchFamily="34" charset="-122"/>
              <a:ea typeface="微软雅黑" pitchFamily="34" charset="-122"/>
            </a:endParaRPr>
          </a:p>
        </p:txBody>
      </p:sp>
      <p:sp>
        <p:nvSpPr>
          <p:cNvPr id="2" name="TextBox 1"/>
          <p:cNvSpPr txBox="1"/>
          <p:nvPr/>
        </p:nvSpPr>
        <p:spPr>
          <a:xfrm>
            <a:off x="258991" y="4449191"/>
            <a:ext cx="1415772" cy="461665"/>
          </a:xfrm>
          <a:prstGeom prst="rect">
            <a:avLst/>
          </a:prstGeom>
          <a:noFill/>
        </p:spPr>
        <p:txBody>
          <a:bodyPr wrap="none" rtlCol="0">
            <a:spAutoFit/>
          </a:bodyPr>
          <a:lstStyle/>
          <a:p>
            <a:r>
              <a:rPr lang="zh-CN" altLang="en-US" sz="2400" dirty="0" smtClean="0"/>
              <a:t>政治上：</a:t>
            </a:r>
            <a:endParaRPr lang="zh-CN" altLang="en-US" sz="2400" dirty="0"/>
          </a:p>
        </p:txBody>
      </p:sp>
      <p:sp>
        <p:nvSpPr>
          <p:cNvPr id="3" name="矩形 2"/>
          <p:cNvSpPr/>
          <p:nvPr/>
        </p:nvSpPr>
        <p:spPr>
          <a:xfrm>
            <a:off x="1642268" y="4079858"/>
            <a:ext cx="7383464" cy="1200329"/>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推崇个人崇拜，民主破坏严重；</a:t>
            </a:r>
            <a:endParaRPr lang="en-US" altLang="zh-CN" sz="2400" b="1" dirty="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“左倾”</a:t>
            </a:r>
            <a:r>
              <a:rPr lang="zh-CN" altLang="en-US" sz="2400" b="1" dirty="0">
                <a:latin typeface="微软雅黑" panose="020B0503020204020204" pitchFamily="34" charset="-122"/>
                <a:ea typeface="微软雅黑" panose="020B0503020204020204" pitchFamily="34" charset="-122"/>
              </a:rPr>
              <a:t>思想严重，党政干部盲目、腐化不思进取；</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推行大国沙文主义，干涉别国内政，恶化外交环境；</a:t>
            </a:r>
          </a:p>
        </p:txBody>
      </p:sp>
    </p:spTree>
    <p:extLst>
      <p:ext uri="{BB962C8B-B14F-4D97-AF65-F5344CB8AC3E}">
        <p14:creationId xmlns:p14="http://schemas.microsoft.com/office/powerpoint/2010/main" val="394074746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74"/>
                                        </p:tgtEl>
                                        <p:attrNameLst>
                                          <p:attrName>style.visibility</p:attrName>
                                        </p:attrNameLst>
                                      </p:cBhvr>
                                      <p:to>
                                        <p:strVal val="visible"/>
                                      </p:to>
                                    </p:set>
                                    <p:animEffect transition="in" filter="blinds(horizontal)">
                                      <p:cBhvr>
                                        <p:cTn id="7" dur="500"/>
                                        <p:tgtEl>
                                          <p:spTgt spid="2160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6069"/>
                                        </p:tgtEl>
                                        <p:attrNameLst>
                                          <p:attrName>style.visibility</p:attrName>
                                        </p:attrNameLst>
                                      </p:cBhvr>
                                      <p:to>
                                        <p:strVal val="visible"/>
                                      </p:to>
                                    </p:set>
                                    <p:animEffect transition="in" filter="blinds(horizontal)">
                                      <p:cBhvr>
                                        <p:cTn id="10" dur="500"/>
                                        <p:tgtEl>
                                          <p:spTgt spid="2160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6071"/>
                                        </p:tgtEl>
                                        <p:attrNameLst>
                                          <p:attrName>style.visibility</p:attrName>
                                        </p:attrNameLst>
                                      </p:cBhvr>
                                      <p:to>
                                        <p:strVal val="visible"/>
                                      </p:to>
                                    </p:set>
                                    <p:animEffect transition="in" filter="blinds(horizontal)">
                                      <p:cBhvr>
                                        <p:cTn id="15" dur="500"/>
                                        <p:tgtEl>
                                          <p:spTgt spid="21607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blinds(horizontal)">
                                      <p:cBhvr>
                                        <p:cTn id="18" dur="500"/>
                                        <p:tgtEl>
                                          <p:spTgt spid="216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9" grpId="0"/>
      <p:bldP spid="216071" grpId="0"/>
      <p:bldP spid="216074" grpId="0"/>
      <p:bldP spid="21607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1547664" y="9526"/>
            <a:ext cx="6678761" cy="2059380"/>
            <a:chOff x="1039905" y="578410"/>
            <a:chExt cx="7156951" cy="2965989"/>
          </a:xfrm>
        </p:grpSpPr>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948" y="578410"/>
              <a:ext cx="1508013" cy="246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5"/>
            <p:cNvSpPr>
              <a:spLocks noChangeArrowheads="1"/>
            </p:cNvSpPr>
            <p:nvPr/>
          </p:nvSpPr>
          <p:spPr bwMode="auto">
            <a:xfrm>
              <a:off x="1324349" y="2256211"/>
              <a:ext cx="877068" cy="4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a:t>斯大林</a:t>
              </a:r>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61" y="579440"/>
              <a:ext cx="1375114" cy="248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Rectangle 7"/>
            <p:cNvSpPr>
              <a:spLocks noChangeArrowheads="1"/>
            </p:cNvSpPr>
            <p:nvPr/>
          </p:nvSpPr>
          <p:spPr bwMode="auto">
            <a:xfrm>
              <a:off x="6318156" y="2301036"/>
              <a:ext cx="877068" cy="4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a:t>布哈林</a:t>
              </a:r>
            </a:p>
          </p:txBody>
        </p:sp>
        <p:sp>
          <p:nvSpPr>
            <p:cNvPr id="46088" name="TextBox 5"/>
            <p:cNvSpPr txBox="1">
              <a:spLocks noChangeArrowheads="1"/>
            </p:cNvSpPr>
            <p:nvPr/>
          </p:nvSpPr>
          <p:spPr bwMode="auto">
            <a:xfrm>
              <a:off x="1039905" y="3100833"/>
              <a:ext cx="7156951" cy="44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b="1">
                  <a:latin typeface="微软雅黑" pitchFamily="34" charset="-122"/>
                  <a:ea typeface="微软雅黑" pitchFamily="34" charset="-122"/>
                </a:rPr>
                <a:t>阅读教材，思考斯大林模式的弊端有哪些？你如何评价斯大林模式？</a:t>
              </a:r>
            </a:p>
          </p:txBody>
        </p:sp>
      </p:grpSp>
      <p:sp>
        <p:nvSpPr>
          <p:cNvPr id="7" name="TextBox 6"/>
          <p:cNvSpPr txBox="1">
            <a:spLocks noChangeArrowheads="1"/>
          </p:cNvSpPr>
          <p:nvPr/>
        </p:nvSpPr>
        <p:spPr bwMode="auto">
          <a:xfrm>
            <a:off x="287337" y="2281436"/>
            <a:ext cx="87201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AutoNum type="arabicPeriod"/>
            </a:pPr>
            <a:r>
              <a:rPr lang="zh-CN" altLang="en-US" sz="2400" b="1" dirty="0">
                <a:solidFill>
                  <a:srgbClr val="C00000"/>
                </a:solidFill>
                <a:latin typeface="微软雅黑" pitchFamily="34" charset="-122"/>
                <a:ea typeface="微软雅黑" pitchFamily="34" charset="-122"/>
              </a:rPr>
              <a:t>经济体制不符合经济发展规律，生产资料配置不合理，生产效率极低，人民生产积极性不高。</a:t>
            </a:r>
            <a:endParaRPr lang="en-US" altLang="zh-CN" sz="2400" b="1" dirty="0">
              <a:solidFill>
                <a:srgbClr val="C00000"/>
              </a:solidFill>
              <a:latin typeface="微软雅黑" pitchFamily="34" charset="-122"/>
              <a:ea typeface="微软雅黑" pitchFamily="34" charset="-122"/>
            </a:endParaRPr>
          </a:p>
          <a:p>
            <a:pPr eaLnBrk="1" hangingPunct="1">
              <a:spcBef>
                <a:spcPct val="0"/>
              </a:spcBef>
              <a:buFontTx/>
              <a:buAutoNum type="arabicPeriod"/>
            </a:pPr>
            <a:r>
              <a:rPr lang="zh-CN" altLang="en-US" sz="2400" b="1" dirty="0">
                <a:solidFill>
                  <a:srgbClr val="C00000"/>
                </a:solidFill>
                <a:latin typeface="微软雅黑" pitchFamily="34" charset="-122"/>
                <a:ea typeface="微软雅黑" pitchFamily="34" charset="-122"/>
              </a:rPr>
              <a:t>党政干部的腐化，人民没有感觉到民主的优点。</a:t>
            </a:r>
            <a:endParaRPr lang="en-US" altLang="zh-CN" sz="2400" b="1" dirty="0">
              <a:solidFill>
                <a:srgbClr val="C00000"/>
              </a:solidFill>
              <a:latin typeface="微软雅黑" pitchFamily="34" charset="-122"/>
              <a:ea typeface="微软雅黑" pitchFamily="34" charset="-122"/>
            </a:endParaRPr>
          </a:p>
          <a:p>
            <a:pPr eaLnBrk="1" hangingPunct="1">
              <a:spcBef>
                <a:spcPct val="0"/>
              </a:spcBef>
              <a:buFontTx/>
              <a:buAutoNum type="arabicPeriod"/>
            </a:pPr>
            <a:r>
              <a:rPr lang="zh-CN" altLang="en-US" sz="2400" b="1" dirty="0">
                <a:solidFill>
                  <a:srgbClr val="C00000"/>
                </a:solidFill>
                <a:latin typeface="微软雅黑" pitchFamily="34" charset="-122"/>
                <a:ea typeface="微软雅黑" pitchFamily="34" charset="-122"/>
              </a:rPr>
              <a:t>个人崇拜和思想专制，人人自危，摧毁了社会活力。</a:t>
            </a:r>
            <a:endParaRPr lang="en-US" altLang="zh-CN" sz="2400" b="1" dirty="0">
              <a:solidFill>
                <a:srgbClr val="C00000"/>
              </a:solidFill>
              <a:latin typeface="微软雅黑" pitchFamily="34" charset="-122"/>
              <a:ea typeface="微软雅黑" pitchFamily="34" charset="-122"/>
            </a:endParaRPr>
          </a:p>
          <a:p>
            <a:pPr eaLnBrk="1" hangingPunct="1">
              <a:spcBef>
                <a:spcPct val="0"/>
              </a:spcBef>
              <a:buFontTx/>
              <a:buAutoNum type="arabicPeriod"/>
            </a:pPr>
            <a:r>
              <a:rPr lang="zh-CN" altLang="en-US" sz="2400" b="1" dirty="0">
                <a:solidFill>
                  <a:srgbClr val="C00000"/>
                </a:solidFill>
                <a:latin typeface="微软雅黑" pitchFamily="34" charset="-122"/>
                <a:ea typeface="微软雅黑" pitchFamily="34" charset="-122"/>
              </a:rPr>
              <a:t>僵化的社会主义模式在“极左”的思想下强化，大批的党政干部结成牢固的既得利益者群体，增大了改革的难度。</a:t>
            </a:r>
            <a:endParaRPr lang="en-US" altLang="zh-CN" sz="2400" b="1" dirty="0">
              <a:solidFill>
                <a:srgbClr val="C00000"/>
              </a:solidFill>
              <a:latin typeface="微软雅黑" pitchFamily="34" charset="-122"/>
              <a:ea typeface="微软雅黑" pitchFamily="34" charset="-122"/>
            </a:endParaRPr>
          </a:p>
          <a:p>
            <a:pPr eaLnBrk="1" hangingPunct="1">
              <a:spcBef>
                <a:spcPct val="0"/>
              </a:spcBef>
              <a:buFontTx/>
              <a:buNone/>
            </a:pPr>
            <a:r>
              <a:rPr lang="zh-CN" altLang="en-US" sz="2400" b="1" dirty="0">
                <a:solidFill>
                  <a:srgbClr val="00B050"/>
                </a:solidFill>
                <a:latin typeface="微软雅黑" pitchFamily="34" charset="-122"/>
                <a:ea typeface="微软雅黑" pitchFamily="34" charset="-122"/>
              </a:rPr>
              <a:t>           总之，斯大林模式虽然使得俄国很快变成向工业强国，但也给苏联社会留下了十分严重的</a:t>
            </a:r>
            <a:r>
              <a:rPr lang="zh-CN" altLang="en-US" sz="2400" b="1" dirty="0" smtClean="0">
                <a:solidFill>
                  <a:srgbClr val="00B050"/>
                </a:solidFill>
                <a:latin typeface="微软雅黑" pitchFamily="34" charset="-122"/>
                <a:ea typeface="微软雅黑" pitchFamily="34" charset="-122"/>
              </a:rPr>
              <a:t>后果，成为日后东欧剧变、苏联解体的根源。</a:t>
            </a:r>
            <a:endParaRPr lang="zh-CN" altLang="en-US" sz="2400" b="1" dirty="0">
              <a:solidFill>
                <a:srgbClr val="00B050"/>
              </a:solidFill>
              <a:latin typeface="微软雅黑" pitchFamily="34" charset="-122"/>
              <a:ea typeface="微软雅黑" pitchFamily="34" charset="-122"/>
            </a:endParaRPr>
          </a:p>
        </p:txBody>
      </p:sp>
    </p:spTree>
    <p:extLst>
      <p:ext uri="{BB962C8B-B14F-4D97-AF65-F5344CB8AC3E}">
        <p14:creationId xmlns:p14="http://schemas.microsoft.com/office/powerpoint/2010/main" val="107074907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3"/>
          <p:cNvSpPr>
            <a:spLocks noChangeArrowheads="1"/>
          </p:cNvSpPr>
          <p:nvPr/>
        </p:nvSpPr>
        <p:spPr bwMode="auto">
          <a:xfrm>
            <a:off x="5867400" y="4376738"/>
            <a:ext cx="3276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a:solidFill>
                  <a:srgbClr val="006600"/>
                </a:solidFill>
                <a:latin typeface="微软雅黑" pitchFamily="34" charset="-122"/>
                <a:ea typeface="微软雅黑" pitchFamily="34" charset="-122"/>
                <a:cs typeface="Times New Roman" pitchFamily="18" charset="0"/>
              </a:rPr>
              <a:t>人民代表大会制度、中共领导下的多党合作和政治协商制度。</a:t>
            </a:r>
          </a:p>
        </p:txBody>
      </p:sp>
      <p:sp>
        <p:nvSpPr>
          <p:cNvPr id="186372" name="Rectangle 4"/>
          <p:cNvSpPr>
            <a:spLocks noChangeArrowheads="1"/>
          </p:cNvSpPr>
          <p:nvPr/>
        </p:nvSpPr>
        <p:spPr bwMode="auto">
          <a:xfrm>
            <a:off x="3419475" y="4376738"/>
            <a:ext cx="24479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00" b="1">
                <a:solidFill>
                  <a:srgbClr val="006600"/>
                </a:solidFill>
                <a:latin typeface="微软雅黑" pitchFamily="34" charset="-122"/>
                <a:ea typeface="微软雅黑" pitchFamily="34" charset="-122"/>
                <a:cs typeface="Times New Roman" pitchFamily="18" charset="0"/>
              </a:rPr>
              <a:t>苏维埃体制（高度集权）、一党制、终身制。</a:t>
            </a:r>
          </a:p>
        </p:txBody>
      </p:sp>
      <p:sp>
        <p:nvSpPr>
          <p:cNvPr id="186373" name="Rectangle 5"/>
          <p:cNvSpPr>
            <a:spLocks noChangeArrowheads="1"/>
          </p:cNvSpPr>
          <p:nvPr/>
        </p:nvSpPr>
        <p:spPr bwMode="auto">
          <a:xfrm>
            <a:off x="1116013" y="4376738"/>
            <a:ext cx="23034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三权分立，多党制。</a:t>
            </a:r>
          </a:p>
        </p:txBody>
      </p:sp>
      <p:sp>
        <p:nvSpPr>
          <p:cNvPr id="50181" name="Rectangle 6"/>
          <p:cNvSpPr>
            <a:spLocks noChangeArrowheads="1"/>
          </p:cNvSpPr>
          <p:nvPr/>
        </p:nvSpPr>
        <p:spPr bwMode="auto">
          <a:xfrm>
            <a:off x="0" y="4429125"/>
            <a:ext cx="1116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000" b="1">
                <a:solidFill>
                  <a:srgbClr val="FF0000"/>
                </a:solidFill>
                <a:latin typeface="微软雅黑" pitchFamily="34" charset="-122"/>
                <a:ea typeface="微软雅黑" pitchFamily="34" charset="-122"/>
                <a:cs typeface="Times New Roman" pitchFamily="18" charset="0"/>
              </a:rPr>
              <a:t>政治制度</a:t>
            </a:r>
          </a:p>
        </p:txBody>
      </p:sp>
      <p:sp>
        <p:nvSpPr>
          <p:cNvPr id="186375" name="Rectangle 7"/>
          <p:cNvSpPr>
            <a:spLocks noChangeArrowheads="1"/>
          </p:cNvSpPr>
          <p:nvPr/>
        </p:nvSpPr>
        <p:spPr bwMode="auto">
          <a:xfrm>
            <a:off x="5867400" y="3619500"/>
            <a:ext cx="32766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社会主义市场经济体制</a:t>
            </a:r>
          </a:p>
        </p:txBody>
      </p:sp>
      <p:sp>
        <p:nvSpPr>
          <p:cNvPr id="186376" name="Rectangle 8"/>
          <p:cNvSpPr>
            <a:spLocks noChangeArrowheads="1"/>
          </p:cNvSpPr>
          <p:nvPr/>
        </p:nvSpPr>
        <p:spPr bwMode="auto">
          <a:xfrm>
            <a:off x="3419475" y="3543300"/>
            <a:ext cx="24479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高度集中的计划经济体制</a:t>
            </a:r>
          </a:p>
        </p:txBody>
      </p:sp>
      <p:sp>
        <p:nvSpPr>
          <p:cNvPr id="186377" name="Rectangle 9"/>
          <p:cNvSpPr>
            <a:spLocks noChangeArrowheads="1"/>
          </p:cNvSpPr>
          <p:nvPr/>
        </p:nvSpPr>
        <p:spPr bwMode="auto">
          <a:xfrm>
            <a:off x="1116013" y="3656013"/>
            <a:ext cx="23034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市场经济体制</a:t>
            </a:r>
          </a:p>
        </p:txBody>
      </p:sp>
      <p:sp>
        <p:nvSpPr>
          <p:cNvPr id="50185" name="Rectangle 10"/>
          <p:cNvSpPr>
            <a:spLocks noChangeArrowheads="1"/>
          </p:cNvSpPr>
          <p:nvPr/>
        </p:nvSpPr>
        <p:spPr bwMode="auto">
          <a:xfrm>
            <a:off x="0" y="3619500"/>
            <a:ext cx="1116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000" b="1">
                <a:solidFill>
                  <a:srgbClr val="FF0000"/>
                </a:solidFill>
                <a:latin typeface="微软雅黑" pitchFamily="34" charset="-122"/>
                <a:ea typeface="微软雅黑" pitchFamily="34" charset="-122"/>
                <a:cs typeface="Times New Roman" pitchFamily="18" charset="0"/>
              </a:rPr>
              <a:t>经济体制</a:t>
            </a:r>
          </a:p>
        </p:txBody>
      </p:sp>
      <p:sp>
        <p:nvSpPr>
          <p:cNvPr id="186379" name="Rectangle 11"/>
          <p:cNvSpPr>
            <a:spLocks noChangeArrowheads="1"/>
          </p:cNvSpPr>
          <p:nvPr/>
        </p:nvSpPr>
        <p:spPr bwMode="auto">
          <a:xfrm>
            <a:off x="5867400" y="2976563"/>
            <a:ext cx="3276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家庭联产承包责任制</a:t>
            </a:r>
          </a:p>
        </p:txBody>
      </p:sp>
      <p:sp>
        <p:nvSpPr>
          <p:cNvPr id="186380" name="Rectangle 12"/>
          <p:cNvSpPr>
            <a:spLocks noChangeArrowheads="1"/>
          </p:cNvSpPr>
          <p:nvPr/>
        </p:nvSpPr>
        <p:spPr bwMode="auto">
          <a:xfrm>
            <a:off x="3419475" y="2976563"/>
            <a:ext cx="24479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集体化农庄</a:t>
            </a:r>
          </a:p>
        </p:txBody>
      </p:sp>
      <p:sp>
        <p:nvSpPr>
          <p:cNvPr id="186381" name="Rectangle 13"/>
          <p:cNvSpPr>
            <a:spLocks noChangeArrowheads="1"/>
          </p:cNvSpPr>
          <p:nvPr/>
        </p:nvSpPr>
        <p:spPr bwMode="auto">
          <a:xfrm>
            <a:off x="1116013" y="2976563"/>
            <a:ext cx="24653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资本主义大农场</a:t>
            </a:r>
          </a:p>
        </p:txBody>
      </p:sp>
      <p:sp>
        <p:nvSpPr>
          <p:cNvPr id="50189" name="Rectangle 14"/>
          <p:cNvSpPr>
            <a:spLocks noChangeArrowheads="1"/>
          </p:cNvSpPr>
          <p:nvPr/>
        </p:nvSpPr>
        <p:spPr bwMode="auto">
          <a:xfrm>
            <a:off x="0" y="2768600"/>
            <a:ext cx="1116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000" b="1">
                <a:solidFill>
                  <a:srgbClr val="FF0000"/>
                </a:solidFill>
                <a:latin typeface="微软雅黑" pitchFamily="34" charset="-122"/>
                <a:ea typeface="微软雅黑" pitchFamily="34" charset="-122"/>
                <a:cs typeface="Times New Roman" pitchFamily="18" charset="0"/>
              </a:rPr>
              <a:t>农业制度</a:t>
            </a:r>
          </a:p>
        </p:txBody>
      </p:sp>
      <p:sp>
        <p:nvSpPr>
          <p:cNvPr id="186383" name="Rectangle 15"/>
          <p:cNvSpPr>
            <a:spLocks noChangeArrowheads="1"/>
          </p:cNvSpPr>
          <p:nvPr/>
        </p:nvSpPr>
        <p:spPr bwMode="auto">
          <a:xfrm>
            <a:off x="5867400" y="2063750"/>
            <a:ext cx="32766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农、轻、重协调发展</a:t>
            </a:r>
          </a:p>
        </p:txBody>
      </p:sp>
      <p:sp>
        <p:nvSpPr>
          <p:cNvPr id="186384" name="Rectangle 16"/>
          <p:cNvSpPr>
            <a:spLocks noChangeArrowheads="1"/>
          </p:cNvSpPr>
          <p:nvPr/>
        </p:nvSpPr>
        <p:spPr bwMode="auto">
          <a:xfrm>
            <a:off x="3419475" y="2063750"/>
            <a:ext cx="24479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优先发展重工业</a:t>
            </a:r>
          </a:p>
        </p:txBody>
      </p:sp>
      <p:sp>
        <p:nvSpPr>
          <p:cNvPr id="186385" name="Rectangle 17"/>
          <p:cNvSpPr>
            <a:spLocks noChangeArrowheads="1"/>
          </p:cNvSpPr>
          <p:nvPr/>
        </p:nvSpPr>
        <p:spPr bwMode="auto">
          <a:xfrm>
            <a:off x="1116013" y="2039938"/>
            <a:ext cx="230346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先轻工业后重工业</a:t>
            </a:r>
          </a:p>
        </p:txBody>
      </p:sp>
      <p:sp>
        <p:nvSpPr>
          <p:cNvPr id="50193" name="Rectangle 18"/>
          <p:cNvSpPr>
            <a:spLocks noChangeArrowheads="1"/>
          </p:cNvSpPr>
          <p:nvPr/>
        </p:nvSpPr>
        <p:spPr bwMode="auto">
          <a:xfrm>
            <a:off x="0" y="2070100"/>
            <a:ext cx="11160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000" b="1">
                <a:solidFill>
                  <a:srgbClr val="FF0000"/>
                </a:solidFill>
                <a:latin typeface="微软雅黑" pitchFamily="34" charset="-122"/>
                <a:ea typeface="微软雅黑" pitchFamily="34" charset="-122"/>
                <a:cs typeface="Times New Roman" pitchFamily="18" charset="0"/>
              </a:rPr>
              <a:t>工业化道路</a:t>
            </a:r>
          </a:p>
        </p:txBody>
      </p:sp>
      <p:sp>
        <p:nvSpPr>
          <p:cNvPr id="186387" name="Rectangle 19"/>
          <p:cNvSpPr>
            <a:spLocks noChangeArrowheads="1"/>
          </p:cNvSpPr>
          <p:nvPr/>
        </p:nvSpPr>
        <p:spPr bwMode="auto">
          <a:xfrm>
            <a:off x="5867400" y="1033463"/>
            <a:ext cx="3276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以公有制为主导，多种所有制成分并存。</a:t>
            </a:r>
          </a:p>
        </p:txBody>
      </p:sp>
      <p:sp>
        <p:nvSpPr>
          <p:cNvPr id="186388" name="Rectangle 20"/>
          <p:cNvSpPr>
            <a:spLocks noChangeArrowheads="1"/>
          </p:cNvSpPr>
          <p:nvPr/>
        </p:nvSpPr>
        <p:spPr bwMode="auto">
          <a:xfrm>
            <a:off x="3419475" y="1054100"/>
            <a:ext cx="24479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生产资料公有制</a:t>
            </a:r>
          </a:p>
        </p:txBody>
      </p:sp>
      <p:sp>
        <p:nvSpPr>
          <p:cNvPr id="186389" name="Rectangle 21"/>
          <p:cNvSpPr>
            <a:spLocks noChangeArrowheads="1"/>
          </p:cNvSpPr>
          <p:nvPr/>
        </p:nvSpPr>
        <p:spPr bwMode="auto">
          <a:xfrm>
            <a:off x="1116013" y="1054100"/>
            <a:ext cx="17033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006600"/>
                </a:solidFill>
                <a:latin typeface="微软雅黑" pitchFamily="34" charset="-122"/>
                <a:ea typeface="微软雅黑" pitchFamily="34" charset="-122"/>
                <a:cs typeface="Times New Roman" pitchFamily="18" charset="0"/>
              </a:rPr>
              <a:t>生产资料私有制</a:t>
            </a:r>
          </a:p>
        </p:txBody>
      </p:sp>
      <p:sp>
        <p:nvSpPr>
          <p:cNvPr id="50197" name="Rectangle 22"/>
          <p:cNvSpPr>
            <a:spLocks noChangeArrowheads="1"/>
          </p:cNvSpPr>
          <p:nvPr/>
        </p:nvSpPr>
        <p:spPr bwMode="auto">
          <a:xfrm>
            <a:off x="38100" y="901700"/>
            <a:ext cx="1116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2000" b="1">
                <a:solidFill>
                  <a:srgbClr val="FF0000"/>
                </a:solidFill>
                <a:latin typeface="微软雅黑" pitchFamily="34" charset="-122"/>
                <a:ea typeface="微软雅黑" pitchFamily="34" charset="-122"/>
                <a:cs typeface="Times New Roman" pitchFamily="18" charset="0"/>
              </a:rPr>
              <a:t>生产资料所有制</a:t>
            </a:r>
          </a:p>
        </p:txBody>
      </p:sp>
      <p:sp>
        <p:nvSpPr>
          <p:cNvPr id="50198" name="Rectangle 23"/>
          <p:cNvSpPr>
            <a:spLocks noChangeArrowheads="1"/>
          </p:cNvSpPr>
          <p:nvPr/>
        </p:nvSpPr>
        <p:spPr bwMode="auto">
          <a:xfrm>
            <a:off x="5867400" y="398463"/>
            <a:ext cx="32766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FF0000"/>
                </a:solidFill>
                <a:latin typeface="微软雅黑" pitchFamily="34" charset="-122"/>
                <a:ea typeface="微软雅黑" pitchFamily="34" charset="-122"/>
                <a:cs typeface="Times New Roman" pitchFamily="18" charset="0"/>
              </a:rPr>
              <a:t>中国特色社会主义模式</a:t>
            </a:r>
          </a:p>
        </p:txBody>
      </p:sp>
      <p:sp>
        <p:nvSpPr>
          <p:cNvPr id="50199" name="Rectangle 24"/>
          <p:cNvSpPr>
            <a:spLocks noChangeArrowheads="1"/>
          </p:cNvSpPr>
          <p:nvPr/>
        </p:nvSpPr>
        <p:spPr bwMode="auto">
          <a:xfrm>
            <a:off x="3419475" y="398463"/>
            <a:ext cx="24479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latin typeface="微软雅黑" pitchFamily="34" charset="-122"/>
                <a:ea typeface="微软雅黑" pitchFamily="34" charset="-122"/>
                <a:cs typeface="Times New Roman" pitchFamily="18" charset="0"/>
              </a:rPr>
              <a:t> </a:t>
            </a:r>
            <a:r>
              <a:rPr lang="zh-CN" altLang="en-US" sz="2400" b="1">
                <a:solidFill>
                  <a:srgbClr val="FF0000"/>
                </a:solidFill>
                <a:latin typeface="微软雅黑" pitchFamily="34" charset="-122"/>
                <a:ea typeface="微软雅黑" pitchFamily="34" charset="-122"/>
                <a:cs typeface="Times New Roman" pitchFamily="18" charset="0"/>
              </a:rPr>
              <a:t>斯大林模式</a:t>
            </a:r>
          </a:p>
        </p:txBody>
      </p:sp>
      <p:sp>
        <p:nvSpPr>
          <p:cNvPr id="50200" name="Rectangle 25"/>
          <p:cNvSpPr>
            <a:spLocks noChangeArrowheads="1"/>
          </p:cNvSpPr>
          <p:nvPr/>
        </p:nvSpPr>
        <p:spPr bwMode="auto">
          <a:xfrm>
            <a:off x="1116013" y="398463"/>
            <a:ext cx="230346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400" b="1">
                <a:solidFill>
                  <a:srgbClr val="FF0000"/>
                </a:solidFill>
                <a:latin typeface="微软雅黑" pitchFamily="34" charset="-122"/>
                <a:ea typeface="微软雅黑" pitchFamily="34" charset="-122"/>
                <a:cs typeface="Times New Roman" pitchFamily="18" charset="0"/>
              </a:rPr>
              <a:t>西方模式</a:t>
            </a:r>
          </a:p>
        </p:txBody>
      </p:sp>
      <p:sp>
        <p:nvSpPr>
          <p:cNvPr id="50201" name="Line 26"/>
          <p:cNvSpPr>
            <a:spLocks noChangeShapeType="1"/>
          </p:cNvSpPr>
          <p:nvPr/>
        </p:nvSpPr>
        <p:spPr bwMode="auto">
          <a:xfrm>
            <a:off x="0" y="3556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2" name="Line 27"/>
          <p:cNvSpPr>
            <a:spLocks noChangeShapeType="1"/>
          </p:cNvSpPr>
          <p:nvPr/>
        </p:nvSpPr>
        <p:spPr bwMode="auto">
          <a:xfrm>
            <a:off x="0" y="54483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3" name="Line 28"/>
          <p:cNvSpPr>
            <a:spLocks noChangeShapeType="1"/>
          </p:cNvSpPr>
          <p:nvPr/>
        </p:nvSpPr>
        <p:spPr bwMode="auto">
          <a:xfrm>
            <a:off x="0" y="358775"/>
            <a:ext cx="0" cy="508952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4" name="Line 29"/>
          <p:cNvSpPr>
            <a:spLocks noChangeShapeType="1"/>
          </p:cNvSpPr>
          <p:nvPr/>
        </p:nvSpPr>
        <p:spPr bwMode="auto">
          <a:xfrm>
            <a:off x="9144000" y="358775"/>
            <a:ext cx="0" cy="508952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5" name="Line 30"/>
          <p:cNvSpPr>
            <a:spLocks noChangeShapeType="1"/>
          </p:cNvSpPr>
          <p:nvPr/>
        </p:nvSpPr>
        <p:spPr bwMode="auto">
          <a:xfrm>
            <a:off x="0" y="9017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6" name="Line 31"/>
          <p:cNvSpPr>
            <a:spLocks noChangeShapeType="1"/>
          </p:cNvSpPr>
          <p:nvPr/>
        </p:nvSpPr>
        <p:spPr bwMode="auto">
          <a:xfrm>
            <a:off x="1116013" y="357188"/>
            <a:ext cx="0" cy="5091112"/>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7" name="Line 32"/>
          <p:cNvSpPr>
            <a:spLocks noChangeShapeType="1"/>
          </p:cNvSpPr>
          <p:nvPr/>
        </p:nvSpPr>
        <p:spPr bwMode="auto">
          <a:xfrm>
            <a:off x="3419475" y="355600"/>
            <a:ext cx="0" cy="5091113"/>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8" name="Line 33"/>
          <p:cNvSpPr>
            <a:spLocks noChangeShapeType="1"/>
          </p:cNvSpPr>
          <p:nvPr/>
        </p:nvSpPr>
        <p:spPr bwMode="auto">
          <a:xfrm>
            <a:off x="5867400" y="355600"/>
            <a:ext cx="0" cy="5091113"/>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9" name="Line 34"/>
          <p:cNvSpPr>
            <a:spLocks noChangeShapeType="1"/>
          </p:cNvSpPr>
          <p:nvPr/>
        </p:nvSpPr>
        <p:spPr bwMode="auto">
          <a:xfrm>
            <a:off x="0" y="19431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0" name="Line 35"/>
          <p:cNvSpPr>
            <a:spLocks noChangeShapeType="1"/>
          </p:cNvSpPr>
          <p:nvPr/>
        </p:nvSpPr>
        <p:spPr bwMode="auto">
          <a:xfrm>
            <a:off x="0" y="28575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1" name="Line 36"/>
          <p:cNvSpPr>
            <a:spLocks noChangeShapeType="1"/>
          </p:cNvSpPr>
          <p:nvPr/>
        </p:nvSpPr>
        <p:spPr bwMode="auto">
          <a:xfrm>
            <a:off x="0" y="3530600"/>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2" name="Line 37"/>
          <p:cNvSpPr>
            <a:spLocks noChangeShapeType="1"/>
          </p:cNvSpPr>
          <p:nvPr/>
        </p:nvSpPr>
        <p:spPr bwMode="auto">
          <a:xfrm>
            <a:off x="0" y="4376738"/>
            <a:ext cx="914400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11922737"/>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88"/>
                                        </p:tgtEl>
                                        <p:attrNameLst>
                                          <p:attrName>style.visibility</p:attrName>
                                        </p:attrNameLst>
                                      </p:cBhvr>
                                      <p:to>
                                        <p:strVal val="visible"/>
                                      </p:to>
                                    </p:set>
                                    <p:anim calcmode="lin" valueType="num">
                                      <p:cBhvr additive="base">
                                        <p:cTn id="7" dur="500" fill="hold"/>
                                        <p:tgtEl>
                                          <p:spTgt spid="186388"/>
                                        </p:tgtEl>
                                        <p:attrNameLst>
                                          <p:attrName>ppt_x</p:attrName>
                                        </p:attrNameLst>
                                      </p:cBhvr>
                                      <p:tavLst>
                                        <p:tav tm="0">
                                          <p:val>
                                            <p:strVal val="#ppt_x"/>
                                          </p:val>
                                        </p:tav>
                                        <p:tav tm="100000">
                                          <p:val>
                                            <p:strVal val="#ppt_x"/>
                                          </p:val>
                                        </p:tav>
                                      </p:tavLst>
                                    </p:anim>
                                    <p:anim calcmode="lin" valueType="num">
                                      <p:cBhvr additive="base">
                                        <p:cTn id="8" dur="500" fill="hold"/>
                                        <p:tgtEl>
                                          <p:spTgt spid="1863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6384"/>
                                        </p:tgtEl>
                                        <p:attrNameLst>
                                          <p:attrName>style.visibility</p:attrName>
                                        </p:attrNameLst>
                                      </p:cBhvr>
                                      <p:to>
                                        <p:strVal val="visible"/>
                                      </p:to>
                                    </p:set>
                                    <p:anim calcmode="lin" valueType="num">
                                      <p:cBhvr additive="base">
                                        <p:cTn id="13" dur="500" fill="hold"/>
                                        <p:tgtEl>
                                          <p:spTgt spid="186384"/>
                                        </p:tgtEl>
                                        <p:attrNameLst>
                                          <p:attrName>ppt_x</p:attrName>
                                        </p:attrNameLst>
                                      </p:cBhvr>
                                      <p:tavLst>
                                        <p:tav tm="0">
                                          <p:val>
                                            <p:strVal val="#ppt_x"/>
                                          </p:val>
                                        </p:tav>
                                        <p:tav tm="100000">
                                          <p:val>
                                            <p:strVal val="#ppt_x"/>
                                          </p:val>
                                        </p:tav>
                                      </p:tavLst>
                                    </p:anim>
                                    <p:anim calcmode="lin" valueType="num">
                                      <p:cBhvr additive="base">
                                        <p:cTn id="14" dur="500" fill="hold"/>
                                        <p:tgtEl>
                                          <p:spTgt spid="18638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6380"/>
                                        </p:tgtEl>
                                        <p:attrNameLst>
                                          <p:attrName>style.visibility</p:attrName>
                                        </p:attrNameLst>
                                      </p:cBhvr>
                                      <p:to>
                                        <p:strVal val="visible"/>
                                      </p:to>
                                    </p:set>
                                    <p:anim calcmode="lin" valueType="num">
                                      <p:cBhvr additive="base">
                                        <p:cTn id="19" dur="500" fill="hold"/>
                                        <p:tgtEl>
                                          <p:spTgt spid="186380"/>
                                        </p:tgtEl>
                                        <p:attrNameLst>
                                          <p:attrName>ppt_x</p:attrName>
                                        </p:attrNameLst>
                                      </p:cBhvr>
                                      <p:tavLst>
                                        <p:tav tm="0">
                                          <p:val>
                                            <p:strVal val="#ppt_x"/>
                                          </p:val>
                                        </p:tav>
                                        <p:tav tm="100000">
                                          <p:val>
                                            <p:strVal val="#ppt_x"/>
                                          </p:val>
                                        </p:tav>
                                      </p:tavLst>
                                    </p:anim>
                                    <p:anim calcmode="lin" valueType="num">
                                      <p:cBhvr additive="base">
                                        <p:cTn id="20" dur="500" fill="hold"/>
                                        <p:tgtEl>
                                          <p:spTgt spid="18638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6376"/>
                                        </p:tgtEl>
                                        <p:attrNameLst>
                                          <p:attrName>style.visibility</p:attrName>
                                        </p:attrNameLst>
                                      </p:cBhvr>
                                      <p:to>
                                        <p:strVal val="visible"/>
                                      </p:to>
                                    </p:set>
                                    <p:anim calcmode="lin" valueType="num">
                                      <p:cBhvr additive="base">
                                        <p:cTn id="25" dur="500" fill="hold"/>
                                        <p:tgtEl>
                                          <p:spTgt spid="186376"/>
                                        </p:tgtEl>
                                        <p:attrNameLst>
                                          <p:attrName>ppt_x</p:attrName>
                                        </p:attrNameLst>
                                      </p:cBhvr>
                                      <p:tavLst>
                                        <p:tav tm="0">
                                          <p:val>
                                            <p:strVal val="#ppt_x"/>
                                          </p:val>
                                        </p:tav>
                                        <p:tav tm="100000">
                                          <p:val>
                                            <p:strVal val="#ppt_x"/>
                                          </p:val>
                                        </p:tav>
                                      </p:tavLst>
                                    </p:anim>
                                    <p:anim calcmode="lin" valueType="num">
                                      <p:cBhvr additive="base">
                                        <p:cTn id="26" dur="500" fill="hold"/>
                                        <p:tgtEl>
                                          <p:spTgt spid="18637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6372"/>
                                        </p:tgtEl>
                                        <p:attrNameLst>
                                          <p:attrName>style.visibility</p:attrName>
                                        </p:attrNameLst>
                                      </p:cBhvr>
                                      <p:to>
                                        <p:strVal val="visible"/>
                                      </p:to>
                                    </p:set>
                                    <p:anim calcmode="lin" valueType="num">
                                      <p:cBhvr additive="base">
                                        <p:cTn id="31" dur="500" fill="hold"/>
                                        <p:tgtEl>
                                          <p:spTgt spid="186372"/>
                                        </p:tgtEl>
                                        <p:attrNameLst>
                                          <p:attrName>ppt_x</p:attrName>
                                        </p:attrNameLst>
                                      </p:cBhvr>
                                      <p:tavLst>
                                        <p:tav tm="0">
                                          <p:val>
                                            <p:strVal val="#ppt_x"/>
                                          </p:val>
                                        </p:tav>
                                        <p:tav tm="100000">
                                          <p:val>
                                            <p:strVal val="#ppt_x"/>
                                          </p:val>
                                        </p:tav>
                                      </p:tavLst>
                                    </p:anim>
                                    <p:anim calcmode="lin" valueType="num">
                                      <p:cBhvr additive="base">
                                        <p:cTn id="32" dur="500" fill="hold"/>
                                        <p:tgtEl>
                                          <p:spTgt spid="18637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6389"/>
                                        </p:tgtEl>
                                        <p:attrNameLst>
                                          <p:attrName>style.visibility</p:attrName>
                                        </p:attrNameLst>
                                      </p:cBhvr>
                                      <p:to>
                                        <p:strVal val="visible"/>
                                      </p:to>
                                    </p:set>
                                    <p:anim calcmode="lin" valueType="num">
                                      <p:cBhvr additive="base">
                                        <p:cTn id="37" dur="500" fill="hold"/>
                                        <p:tgtEl>
                                          <p:spTgt spid="186389"/>
                                        </p:tgtEl>
                                        <p:attrNameLst>
                                          <p:attrName>ppt_x</p:attrName>
                                        </p:attrNameLst>
                                      </p:cBhvr>
                                      <p:tavLst>
                                        <p:tav tm="0">
                                          <p:val>
                                            <p:strVal val="#ppt_x"/>
                                          </p:val>
                                        </p:tav>
                                        <p:tav tm="100000">
                                          <p:val>
                                            <p:strVal val="#ppt_x"/>
                                          </p:val>
                                        </p:tav>
                                      </p:tavLst>
                                    </p:anim>
                                    <p:anim calcmode="lin" valueType="num">
                                      <p:cBhvr additive="base">
                                        <p:cTn id="38" dur="500" fill="hold"/>
                                        <p:tgtEl>
                                          <p:spTgt spid="18638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6387"/>
                                        </p:tgtEl>
                                        <p:attrNameLst>
                                          <p:attrName>style.visibility</p:attrName>
                                        </p:attrNameLst>
                                      </p:cBhvr>
                                      <p:to>
                                        <p:strVal val="visible"/>
                                      </p:to>
                                    </p:set>
                                    <p:anim calcmode="lin" valueType="num">
                                      <p:cBhvr additive="base">
                                        <p:cTn id="43" dur="500" fill="hold"/>
                                        <p:tgtEl>
                                          <p:spTgt spid="186387"/>
                                        </p:tgtEl>
                                        <p:attrNameLst>
                                          <p:attrName>ppt_x</p:attrName>
                                        </p:attrNameLst>
                                      </p:cBhvr>
                                      <p:tavLst>
                                        <p:tav tm="0">
                                          <p:val>
                                            <p:strVal val="#ppt_x"/>
                                          </p:val>
                                        </p:tav>
                                        <p:tav tm="100000">
                                          <p:val>
                                            <p:strVal val="#ppt_x"/>
                                          </p:val>
                                        </p:tav>
                                      </p:tavLst>
                                    </p:anim>
                                    <p:anim calcmode="lin" valueType="num">
                                      <p:cBhvr additive="base">
                                        <p:cTn id="44" dur="500" fill="hold"/>
                                        <p:tgtEl>
                                          <p:spTgt spid="18638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6385"/>
                                        </p:tgtEl>
                                        <p:attrNameLst>
                                          <p:attrName>style.visibility</p:attrName>
                                        </p:attrNameLst>
                                      </p:cBhvr>
                                      <p:to>
                                        <p:strVal val="visible"/>
                                      </p:to>
                                    </p:set>
                                    <p:anim calcmode="lin" valueType="num">
                                      <p:cBhvr additive="base">
                                        <p:cTn id="49" dur="500" fill="hold"/>
                                        <p:tgtEl>
                                          <p:spTgt spid="186385"/>
                                        </p:tgtEl>
                                        <p:attrNameLst>
                                          <p:attrName>ppt_x</p:attrName>
                                        </p:attrNameLst>
                                      </p:cBhvr>
                                      <p:tavLst>
                                        <p:tav tm="0">
                                          <p:val>
                                            <p:strVal val="#ppt_x"/>
                                          </p:val>
                                        </p:tav>
                                        <p:tav tm="100000">
                                          <p:val>
                                            <p:strVal val="#ppt_x"/>
                                          </p:val>
                                        </p:tav>
                                      </p:tavLst>
                                    </p:anim>
                                    <p:anim calcmode="lin" valueType="num">
                                      <p:cBhvr additive="base">
                                        <p:cTn id="50" dur="500" fill="hold"/>
                                        <p:tgtEl>
                                          <p:spTgt spid="18638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6383"/>
                                        </p:tgtEl>
                                        <p:attrNameLst>
                                          <p:attrName>style.visibility</p:attrName>
                                        </p:attrNameLst>
                                      </p:cBhvr>
                                      <p:to>
                                        <p:strVal val="visible"/>
                                      </p:to>
                                    </p:set>
                                    <p:anim calcmode="lin" valueType="num">
                                      <p:cBhvr additive="base">
                                        <p:cTn id="55" dur="500" fill="hold"/>
                                        <p:tgtEl>
                                          <p:spTgt spid="186383"/>
                                        </p:tgtEl>
                                        <p:attrNameLst>
                                          <p:attrName>ppt_x</p:attrName>
                                        </p:attrNameLst>
                                      </p:cBhvr>
                                      <p:tavLst>
                                        <p:tav tm="0">
                                          <p:val>
                                            <p:strVal val="#ppt_x"/>
                                          </p:val>
                                        </p:tav>
                                        <p:tav tm="100000">
                                          <p:val>
                                            <p:strVal val="#ppt_x"/>
                                          </p:val>
                                        </p:tav>
                                      </p:tavLst>
                                    </p:anim>
                                    <p:anim calcmode="lin" valueType="num">
                                      <p:cBhvr additive="base">
                                        <p:cTn id="56" dur="500" fill="hold"/>
                                        <p:tgtEl>
                                          <p:spTgt spid="186383"/>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86381"/>
                                        </p:tgtEl>
                                        <p:attrNameLst>
                                          <p:attrName>style.visibility</p:attrName>
                                        </p:attrNameLst>
                                      </p:cBhvr>
                                      <p:to>
                                        <p:strVal val="visible"/>
                                      </p:to>
                                    </p:set>
                                    <p:anim calcmode="lin" valueType="num">
                                      <p:cBhvr additive="base">
                                        <p:cTn id="61" dur="500" fill="hold"/>
                                        <p:tgtEl>
                                          <p:spTgt spid="186381"/>
                                        </p:tgtEl>
                                        <p:attrNameLst>
                                          <p:attrName>ppt_x</p:attrName>
                                        </p:attrNameLst>
                                      </p:cBhvr>
                                      <p:tavLst>
                                        <p:tav tm="0">
                                          <p:val>
                                            <p:strVal val="#ppt_x"/>
                                          </p:val>
                                        </p:tav>
                                        <p:tav tm="100000">
                                          <p:val>
                                            <p:strVal val="#ppt_x"/>
                                          </p:val>
                                        </p:tav>
                                      </p:tavLst>
                                    </p:anim>
                                    <p:anim calcmode="lin" valueType="num">
                                      <p:cBhvr additive="base">
                                        <p:cTn id="62" dur="500" fill="hold"/>
                                        <p:tgtEl>
                                          <p:spTgt spid="18638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6379"/>
                                        </p:tgtEl>
                                        <p:attrNameLst>
                                          <p:attrName>style.visibility</p:attrName>
                                        </p:attrNameLst>
                                      </p:cBhvr>
                                      <p:to>
                                        <p:strVal val="visible"/>
                                      </p:to>
                                    </p:set>
                                    <p:anim calcmode="lin" valueType="num">
                                      <p:cBhvr additive="base">
                                        <p:cTn id="67" dur="500" fill="hold"/>
                                        <p:tgtEl>
                                          <p:spTgt spid="186379"/>
                                        </p:tgtEl>
                                        <p:attrNameLst>
                                          <p:attrName>ppt_x</p:attrName>
                                        </p:attrNameLst>
                                      </p:cBhvr>
                                      <p:tavLst>
                                        <p:tav tm="0">
                                          <p:val>
                                            <p:strVal val="#ppt_x"/>
                                          </p:val>
                                        </p:tav>
                                        <p:tav tm="100000">
                                          <p:val>
                                            <p:strVal val="#ppt_x"/>
                                          </p:val>
                                        </p:tav>
                                      </p:tavLst>
                                    </p:anim>
                                    <p:anim calcmode="lin" valueType="num">
                                      <p:cBhvr additive="base">
                                        <p:cTn id="68" dur="500" fill="hold"/>
                                        <p:tgtEl>
                                          <p:spTgt spid="186379"/>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6377"/>
                                        </p:tgtEl>
                                        <p:attrNameLst>
                                          <p:attrName>style.visibility</p:attrName>
                                        </p:attrNameLst>
                                      </p:cBhvr>
                                      <p:to>
                                        <p:strVal val="visible"/>
                                      </p:to>
                                    </p:set>
                                    <p:anim calcmode="lin" valueType="num">
                                      <p:cBhvr additive="base">
                                        <p:cTn id="73" dur="500" fill="hold"/>
                                        <p:tgtEl>
                                          <p:spTgt spid="186377"/>
                                        </p:tgtEl>
                                        <p:attrNameLst>
                                          <p:attrName>ppt_x</p:attrName>
                                        </p:attrNameLst>
                                      </p:cBhvr>
                                      <p:tavLst>
                                        <p:tav tm="0">
                                          <p:val>
                                            <p:strVal val="#ppt_x"/>
                                          </p:val>
                                        </p:tav>
                                        <p:tav tm="100000">
                                          <p:val>
                                            <p:strVal val="#ppt_x"/>
                                          </p:val>
                                        </p:tav>
                                      </p:tavLst>
                                    </p:anim>
                                    <p:anim calcmode="lin" valueType="num">
                                      <p:cBhvr additive="base">
                                        <p:cTn id="74" dur="500" fill="hold"/>
                                        <p:tgtEl>
                                          <p:spTgt spid="186377"/>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86375"/>
                                        </p:tgtEl>
                                        <p:attrNameLst>
                                          <p:attrName>style.visibility</p:attrName>
                                        </p:attrNameLst>
                                      </p:cBhvr>
                                      <p:to>
                                        <p:strVal val="visible"/>
                                      </p:to>
                                    </p:set>
                                    <p:anim calcmode="lin" valueType="num">
                                      <p:cBhvr additive="base">
                                        <p:cTn id="79" dur="500" fill="hold"/>
                                        <p:tgtEl>
                                          <p:spTgt spid="186375"/>
                                        </p:tgtEl>
                                        <p:attrNameLst>
                                          <p:attrName>ppt_x</p:attrName>
                                        </p:attrNameLst>
                                      </p:cBhvr>
                                      <p:tavLst>
                                        <p:tav tm="0">
                                          <p:val>
                                            <p:strVal val="#ppt_x"/>
                                          </p:val>
                                        </p:tav>
                                        <p:tav tm="100000">
                                          <p:val>
                                            <p:strVal val="#ppt_x"/>
                                          </p:val>
                                        </p:tav>
                                      </p:tavLst>
                                    </p:anim>
                                    <p:anim calcmode="lin" valueType="num">
                                      <p:cBhvr additive="base">
                                        <p:cTn id="80" dur="500" fill="hold"/>
                                        <p:tgtEl>
                                          <p:spTgt spid="186375"/>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86373"/>
                                        </p:tgtEl>
                                        <p:attrNameLst>
                                          <p:attrName>style.visibility</p:attrName>
                                        </p:attrNameLst>
                                      </p:cBhvr>
                                      <p:to>
                                        <p:strVal val="visible"/>
                                      </p:to>
                                    </p:set>
                                    <p:anim calcmode="lin" valueType="num">
                                      <p:cBhvr additive="base">
                                        <p:cTn id="85" dur="500" fill="hold"/>
                                        <p:tgtEl>
                                          <p:spTgt spid="186373"/>
                                        </p:tgtEl>
                                        <p:attrNameLst>
                                          <p:attrName>ppt_x</p:attrName>
                                        </p:attrNameLst>
                                      </p:cBhvr>
                                      <p:tavLst>
                                        <p:tav tm="0">
                                          <p:val>
                                            <p:strVal val="#ppt_x"/>
                                          </p:val>
                                        </p:tav>
                                        <p:tav tm="100000">
                                          <p:val>
                                            <p:strVal val="#ppt_x"/>
                                          </p:val>
                                        </p:tav>
                                      </p:tavLst>
                                    </p:anim>
                                    <p:anim calcmode="lin" valueType="num">
                                      <p:cBhvr additive="base">
                                        <p:cTn id="86" dur="500" fill="hold"/>
                                        <p:tgtEl>
                                          <p:spTgt spid="186373"/>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86371"/>
                                        </p:tgtEl>
                                        <p:attrNameLst>
                                          <p:attrName>style.visibility</p:attrName>
                                        </p:attrNameLst>
                                      </p:cBhvr>
                                      <p:to>
                                        <p:strVal val="visible"/>
                                      </p:to>
                                    </p:set>
                                    <p:anim calcmode="lin" valueType="num">
                                      <p:cBhvr additive="base">
                                        <p:cTn id="91" dur="500" fill="hold"/>
                                        <p:tgtEl>
                                          <p:spTgt spid="186371"/>
                                        </p:tgtEl>
                                        <p:attrNameLst>
                                          <p:attrName>ppt_x</p:attrName>
                                        </p:attrNameLst>
                                      </p:cBhvr>
                                      <p:tavLst>
                                        <p:tav tm="0">
                                          <p:val>
                                            <p:strVal val="#ppt_x"/>
                                          </p:val>
                                        </p:tav>
                                        <p:tav tm="100000">
                                          <p:val>
                                            <p:strVal val="#ppt_x"/>
                                          </p:val>
                                        </p:tav>
                                      </p:tavLst>
                                    </p:anim>
                                    <p:anim calcmode="lin" valueType="num">
                                      <p:cBhvr additive="base">
                                        <p:cTn id="92" dur="500" fill="hold"/>
                                        <p:tgtEl>
                                          <p:spTgt spid="186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p:bldP spid="186372" grpId="0"/>
      <p:bldP spid="186373" grpId="0"/>
      <p:bldP spid="186375" grpId="0"/>
      <p:bldP spid="186376" grpId="0"/>
      <p:bldP spid="186377" grpId="0"/>
      <p:bldP spid="186379" grpId="0"/>
      <p:bldP spid="186380" grpId="0"/>
      <p:bldP spid="186381" grpId="0"/>
      <p:bldP spid="186383" grpId="0"/>
      <p:bldP spid="186384" grpId="0"/>
      <p:bldP spid="186385" grpId="0"/>
      <p:bldP spid="186387" grpId="0"/>
      <p:bldP spid="186388" grpId="0"/>
      <p:bldP spid="18638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64577658"/>
              </p:ext>
            </p:extLst>
          </p:nvPr>
        </p:nvGraphicFramePr>
        <p:xfrm>
          <a:off x="683568" y="913284"/>
          <a:ext cx="7992888" cy="3840480"/>
        </p:xfrm>
        <a:graphic>
          <a:graphicData uri="http://schemas.openxmlformats.org/drawingml/2006/table">
            <a:tbl>
              <a:tblPr>
                <a:tableStyleId>{5C22544A-7EE6-4342-B048-85BDC9FD1C3A}</a:tableStyleId>
              </a:tblPr>
              <a:tblGrid>
                <a:gridCol w="2160240"/>
                <a:gridCol w="5832648"/>
              </a:tblGrid>
              <a:tr h="0">
                <a:tc>
                  <a:txBody>
                    <a:bodyPr/>
                    <a:lstStyle/>
                    <a:p>
                      <a:pPr algn="ctr">
                        <a:lnSpc>
                          <a:spcPct val="150000"/>
                        </a:lnSpc>
                        <a:spcAft>
                          <a:spcPts val="0"/>
                        </a:spcAft>
                      </a:pPr>
                      <a:r>
                        <a:rPr lang="zh-CN" sz="2800" kern="100" dirty="0" smtClean="0">
                          <a:effectLst/>
                          <a:latin typeface="微软雅黑" panose="020B0503020204020204" pitchFamily="34" charset="-122"/>
                          <a:ea typeface="微软雅黑" panose="020B0503020204020204" pitchFamily="34" charset="-122"/>
                        </a:rPr>
                        <a:t>史观</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2800" kern="100" dirty="0">
                          <a:effectLst/>
                          <a:latin typeface="微软雅黑" panose="020B0503020204020204" pitchFamily="34" charset="-122"/>
                          <a:ea typeface="微软雅黑" panose="020B0503020204020204" pitchFamily="34" charset="-122"/>
                        </a:rPr>
                        <a:t>结论</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150000"/>
                        </a:lnSpc>
                        <a:spcAft>
                          <a:spcPts val="0"/>
                        </a:spcAft>
                      </a:pPr>
                      <a:r>
                        <a:rPr lang="zh-CN" sz="2800" kern="100" dirty="0">
                          <a:effectLst/>
                          <a:latin typeface="微软雅黑" panose="020B0503020204020204" pitchFamily="34" charset="-122"/>
                          <a:ea typeface="微软雅黑" panose="020B0503020204020204" pitchFamily="34" charset="-122"/>
                        </a:rPr>
                        <a:t>文明史观</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微软雅黑" panose="020B0503020204020204" pitchFamily="34" charset="-122"/>
                          <a:ea typeface="微软雅黑" panose="020B0503020204020204" pitchFamily="34" charset="-122"/>
                        </a:rPr>
                        <a:t>开辟了一种不同于市场经济的计划经济体制和新型的工业化模式</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150000"/>
                        </a:lnSpc>
                        <a:spcAft>
                          <a:spcPts val="0"/>
                        </a:spcAft>
                      </a:pPr>
                      <a:r>
                        <a:rPr lang="zh-CN" sz="2800" kern="100" dirty="0" smtClean="0">
                          <a:effectLst/>
                          <a:latin typeface="微软雅黑" panose="020B0503020204020204" pitchFamily="34" charset="-122"/>
                          <a:ea typeface="微软雅黑" panose="020B0503020204020204" pitchFamily="34" charset="-122"/>
                        </a:rPr>
                        <a:t>唯物史观</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zh-CN" sz="2800" kern="100" dirty="0">
                          <a:effectLst/>
                          <a:latin typeface="微软雅黑" panose="020B0503020204020204" pitchFamily="34" charset="-122"/>
                          <a:ea typeface="微软雅黑" panose="020B0503020204020204" pitchFamily="34" charset="-122"/>
                        </a:rPr>
                        <a:t>斯大林模式初期使苏联迅速完成了工业化，但这种生产关系后来严重阻碍了生产力发展，最终导致苏联解体</a:t>
                      </a:r>
                      <a:endParaRPr lang="zh-CN" sz="2800" kern="100" dirty="0">
                        <a:effectLst/>
                        <a:latin typeface="微软雅黑" panose="020B0503020204020204" pitchFamily="34" charset="-122"/>
                        <a:ea typeface="微软雅黑" panose="020B0503020204020204" pitchFamily="34" charset="-122"/>
                        <a:cs typeface="Courier New"/>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a:off x="755576" y="265212"/>
            <a:ext cx="1980029"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斯大林体制</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5590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484" y="265211"/>
            <a:ext cx="8496944" cy="4991751"/>
          </a:xfrm>
          <a:prstGeom prst="rect">
            <a:avLst/>
          </a:prstGeom>
        </p:spPr>
        <p:txBody>
          <a:bodyPr wrap="square">
            <a:spAutoFit/>
          </a:bodyPr>
          <a:lstStyle/>
          <a:p>
            <a:pPr algn="just">
              <a:lnSpc>
                <a:spcPct val="150000"/>
              </a:lnSpc>
              <a:spcBef>
                <a:spcPct val="50000"/>
              </a:spcBef>
            </a:pPr>
            <a:r>
              <a:rPr lang="zh-CN" altLang="en-US" sz="2400" b="1" dirty="0">
                <a:latin typeface="楷体" pitchFamily="49" charset="-122"/>
                <a:ea typeface="楷体" pitchFamily="49" charset="-122"/>
              </a:rPr>
              <a:t>　</a:t>
            </a:r>
            <a:r>
              <a:rPr lang="zh-CN" altLang="en-US" sz="2400" b="1" dirty="0" smtClean="0">
                <a:latin typeface="楷体" pitchFamily="49" charset="-122"/>
                <a:ea typeface="楷体" pitchFamily="49" charset="-122"/>
              </a:rPr>
              <a:t>  在</a:t>
            </a:r>
            <a:r>
              <a:rPr lang="zh-CN" altLang="en-US" sz="2400" b="1" dirty="0">
                <a:latin typeface="楷体" pitchFamily="49" charset="-122"/>
                <a:ea typeface="楷体" pitchFamily="49" charset="-122"/>
              </a:rPr>
              <a:t>苏联，</a:t>
            </a:r>
            <a:r>
              <a:rPr lang="en-US" altLang="zh-CN" sz="2400" b="1" dirty="0">
                <a:latin typeface="楷体" pitchFamily="49" charset="-122"/>
                <a:ea typeface="楷体" pitchFamily="49" charset="-122"/>
              </a:rPr>
              <a:t>1928</a:t>
            </a:r>
            <a:r>
              <a:rPr lang="zh-CN" altLang="en-US" sz="2400" b="1" dirty="0">
                <a:latin typeface="楷体" pitchFamily="49" charset="-122"/>
                <a:ea typeface="楷体" pitchFamily="49" charset="-122"/>
              </a:rPr>
              <a:t>年</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公担稞麦可分别交换</a:t>
            </a:r>
            <a:r>
              <a:rPr lang="en-US" altLang="zh-CN" sz="2400" b="1" dirty="0">
                <a:latin typeface="楷体" pitchFamily="49" charset="-122"/>
                <a:ea typeface="楷体" pitchFamily="49" charset="-122"/>
              </a:rPr>
              <a:t>35</a:t>
            </a:r>
            <a:r>
              <a:rPr lang="zh-CN" altLang="en-US" sz="2400" b="1" dirty="0">
                <a:latin typeface="楷体" pitchFamily="49" charset="-122"/>
                <a:ea typeface="楷体" pitchFamily="49" charset="-122"/>
              </a:rPr>
              <a:t>米印花布、</a:t>
            </a:r>
            <a:r>
              <a:rPr lang="en-US" altLang="zh-CN" sz="2400" b="1" dirty="0">
                <a:latin typeface="楷体" pitchFamily="49" charset="-122"/>
                <a:ea typeface="楷体" pitchFamily="49" charset="-122"/>
              </a:rPr>
              <a:t>75</a:t>
            </a:r>
            <a:r>
              <a:rPr lang="zh-CN" altLang="en-US" sz="2400" b="1" dirty="0">
                <a:latin typeface="楷体" pitchFamily="49" charset="-122"/>
                <a:ea typeface="楷体" pitchFamily="49" charset="-122"/>
              </a:rPr>
              <a:t>公斤砂糖，到</a:t>
            </a:r>
            <a:r>
              <a:rPr lang="en-US" altLang="zh-CN" sz="2400" b="1" dirty="0">
                <a:latin typeface="楷体" pitchFamily="49" charset="-122"/>
                <a:ea typeface="楷体" pitchFamily="49" charset="-122"/>
              </a:rPr>
              <a:t>1952</a:t>
            </a:r>
            <a:r>
              <a:rPr lang="zh-CN" altLang="en-US" sz="2400" b="1" dirty="0">
                <a:latin typeface="楷体" pitchFamily="49" charset="-122"/>
                <a:ea typeface="楷体" pitchFamily="49" charset="-122"/>
              </a:rPr>
              <a:t>年只能分别交换</a:t>
            </a:r>
            <a:r>
              <a:rPr lang="en-US" altLang="zh-CN" sz="2400" b="1" dirty="0">
                <a:latin typeface="楷体" pitchFamily="49" charset="-122"/>
                <a:ea typeface="楷体" pitchFamily="49" charset="-122"/>
              </a:rPr>
              <a:t>1.5</a:t>
            </a:r>
            <a:r>
              <a:rPr lang="zh-CN" altLang="en-US" sz="2400" b="1" dirty="0">
                <a:latin typeface="楷体" pitchFamily="49" charset="-122"/>
                <a:ea typeface="楷体" pitchFamily="49" charset="-122"/>
              </a:rPr>
              <a:t>米印花布、</a:t>
            </a:r>
            <a:r>
              <a:rPr lang="en-US" altLang="zh-CN" sz="2400" b="1" dirty="0">
                <a:latin typeface="楷体" pitchFamily="49" charset="-122"/>
                <a:ea typeface="楷体" pitchFamily="49" charset="-122"/>
              </a:rPr>
              <a:t>0.9</a:t>
            </a:r>
            <a:r>
              <a:rPr lang="zh-CN" altLang="en-US" sz="2400" b="1" dirty="0">
                <a:latin typeface="楷体" pitchFamily="49" charset="-122"/>
                <a:ea typeface="楷体" pitchFamily="49" charset="-122"/>
              </a:rPr>
              <a:t>公斤砂糖；</a:t>
            </a:r>
            <a:r>
              <a:rPr lang="en-US" altLang="zh-CN" sz="2400" b="1" dirty="0">
                <a:latin typeface="楷体" pitchFamily="49" charset="-122"/>
                <a:ea typeface="楷体" pitchFamily="49" charset="-122"/>
              </a:rPr>
              <a:t>1953</a:t>
            </a:r>
            <a:r>
              <a:rPr lang="zh-CN" altLang="en-US" sz="2400" b="1" dirty="0">
                <a:latin typeface="楷体" pitchFamily="49" charset="-122"/>
                <a:ea typeface="楷体" pitchFamily="49" charset="-122"/>
              </a:rPr>
              <a:t>年，谷物的义务交售价格仅为成本的</a:t>
            </a:r>
            <a:r>
              <a:rPr lang="en-US" altLang="zh-CN" sz="2400" b="1" dirty="0">
                <a:latin typeface="楷体" pitchFamily="49" charset="-122"/>
                <a:ea typeface="楷体" pitchFamily="49" charset="-122"/>
              </a:rPr>
              <a:t>10%</a:t>
            </a:r>
            <a:r>
              <a:rPr lang="zh-CN" altLang="en-US" sz="2400" b="1" dirty="0">
                <a:latin typeface="楷体" pitchFamily="49" charset="-122"/>
                <a:ea typeface="楷体" pitchFamily="49" charset="-122"/>
              </a:rPr>
              <a:t>，牛肉价格为成本的</a:t>
            </a:r>
            <a:r>
              <a:rPr lang="en-US" altLang="zh-CN" sz="2400" b="1" dirty="0">
                <a:latin typeface="楷体" pitchFamily="49" charset="-122"/>
                <a:ea typeface="楷体" pitchFamily="49" charset="-122"/>
              </a:rPr>
              <a:t>5%</a:t>
            </a:r>
            <a:r>
              <a:rPr lang="zh-CN" altLang="en-US" sz="2400" b="1" dirty="0">
                <a:latin typeface="楷体" pitchFamily="49" charset="-122"/>
                <a:ea typeface="楷体" pitchFamily="49" charset="-122"/>
              </a:rPr>
              <a:t>，猪肉价格为成本的</a:t>
            </a:r>
            <a:r>
              <a:rPr lang="en-US" altLang="zh-CN" sz="2400" b="1" dirty="0">
                <a:latin typeface="楷体" pitchFamily="49" charset="-122"/>
                <a:ea typeface="楷体" pitchFamily="49" charset="-122"/>
              </a:rPr>
              <a:t>6%</a:t>
            </a:r>
            <a:r>
              <a:rPr lang="zh-CN" altLang="en-US" sz="2400" b="1" dirty="0">
                <a:latin typeface="楷体" pitchFamily="49" charset="-122"/>
                <a:ea typeface="楷体" pitchFamily="49" charset="-122"/>
              </a:rPr>
              <a:t>。在那个时代，所有的生产、运输、销售都由国家计划安排。国家计划力争精确，在列宁格勒生产的一粒纽扣售价</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卢布，在</a:t>
            </a:r>
            <a:r>
              <a:rPr lang="en-US" altLang="zh-CN" sz="2400" b="1" dirty="0">
                <a:latin typeface="楷体" pitchFamily="49" charset="-122"/>
                <a:ea typeface="楷体" pitchFamily="49" charset="-122"/>
              </a:rPr>
              <a:t>700</a:t>
            </a:r>
            <a:r>
              <a:rPr lang="zh-CN" altLang="en-US" sz="2400" b="1" dirty="0">
                <a:latin typeface="楷体" pitchFamily="49" charset="-122"/>
                <a:ea typeface="楷体" pitchFamily="49" charset="-122"/>
              </a:rPr>
              <a:t>公里外莫斯科的价格也是</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卢布，而在万里之外的海参崴仍然是</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卢布。对于苏联而言，它未来几十年的兴衰都和这种高度集中的指令性计划经济联系在了一起</a:t>
            </a:r>
            <a:r>
              <a:rPr lang="zh-CN" altLang="en-US"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p:txBody>
      </p:sp>
    </p:spTree>
    <p:extLst>
      <p:ext uri="{BB962C8B-B14F-4D97-AF65-F5344CB8AC3E}">
        <p14:creationId xmlns:p14="http://schemas.microsoft.com/office/powerpoint/2010/main" val="862477214"/>
      </p:ext>
    </p:extLst>
  </p:cSld>
  <p:clrMapOvr>
    <a:masterClrMapping/>
  </p:clrMapOvr>
  <p:transition spd="med">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672" y="493688"/>
            <a:ext cx="7416824" cy="2677656"/>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取消农产品的义务交售制，实行收购制，提高收购价格，增加农民收入；</a:t>
            </a:r>
            <a:endParaRPr lang="en-US" altLang="zh-CN" sz="24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鼓励农场发展家庭副业，提高农副产品收购价格，扩大农庄和国营农场的自主权；</a:t>
            </a:r>
            <a:endParaRPr lang="en-US" altLang="zh-CN" sz="24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开垦</a:t>
            </a:r>
            <a:r>
              <a:rPr lang="zh-CN" altLang="en-US" sz="2400" dirty="0" smtClean="0">
                <a:latin typeface="微软雅黑" panose="020B0503020204020204" pitchFamily="34" charset="-122"/>
                <a:ea typeface="微软雅黑" panose="020B0503020204020204" pitchFamily="34" charset="-122"/>
              </a:rPr>
              <a:t>荒地，提高粮食产量，提倡种植玉米；</a:t>
            </a:r>
            <a:endParaRPr lang="en-US" altLang="zh-CN" sz="2400" dirty="0" smtClean="0">
              <a:latin typeface="微软雅黑" panose="020B0503020204020204" pitchFamily="34" charset="-122"/>
              <a:ea typeface="微软雅黑" panose="020B0503020204020204" pitchFamily="34" charset="-122"/>
            </a:endParaRPr>
          </a:p>
          <a:p>
            <a:pPr algn="just"/>
            <a:r>
              <a:rPr lang="zh-CN" altLang="en-US" sz="2400" dirty="0" smtClean="0">
                <a:solidFill>
                  <a:srgbClr val="FF0000"/>
                </a:solidFill>
                <a:latin typeface="微软雅黑" panose="020B0503020204020204" pitchFamily="34" charset="-122"/>
                <a:ea typeface="微软雅黑" panose="020B0503020204020204" pitchFamily="34" charset="-122"/>
              </a:rPr>
              <a:t>评价：</a:t>
            </a:r>
            <a:r>
              <a:rPr lang="zh-CN" altLang="en-US" sz="2400" dirty="0" smtClean="0">
                <a:latin typeface="微软雅黑" panose="020B0503020204020204" pitchFamily="34" charset="-122"/>
                <a:ea typeface="微软雅黑" panose="020B0503020204020204" pitchFamily="34" charset="-122"/>
              </a:rPr>
              <a:t>农业有所好转，但是制度的反复无常和思想冒进以及违反自然规律，使得农业再次出现危机。</a:t>
            </a:r>
            <a:endParaRPr lang="zh-CN" altLang="en-US" sz="2400" dirty="0">
              <a:latin typeface="微软雅黑" panose="020B0503020204020204" pitchFamily="34" charset="-122"/>
              <a:ea typeface="微软雅黑" panose="020B0503020204020204" pitchFamily="34" charset="-122"/>
            </a:endParaRPr>
          </a:p>
        </p:txBody>
      </p:sp>
      <p:sp>
        <p:nvSpPr>
          <p:cNvPr id="7" name="TextBox 6"/>
          <p:cNvSpPr txBox="1"/>
          <p:nvPr/>
        </p:nvSpPr>
        <p:spPr>
          <a:xfrm>
            <a:off x="1619672" y="3229992"/>
            <a:ext cx="7416824" cy="1569660"/>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废弃部门管理体制，将部分央企管理权下放加盟共和国，扩大地方权力；</a:t>
            </a:r>
            <a:endParaRPr lang="en-US" altLang="zh-CN" sz="24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实行物质利益原则，给企业和个人部分权利，调动生产者积极性。</a:t>
            </a:r>
            <a:endParaRPr lang="en-US" altLang="zh-CN" sz="2400" dirty="0" smtClean="0">
              <a:latin typeface="微软雅黑" panose="020B0503020204020204" pitchFamily="34" charset="-122"/>
              <a:ea typeface="微软雅黑" panose="020B0503020204020204" pitchFamily="34" charset="-122"/>
            </a:endParaRPr>
          </a:p>
        </p:txBody>
      </p:sp>
      <p:sp>
        <p:nvSpPr>
          <p:cNvPr id="8" name="左大括号 7"/>
          <p:cNvSpPr/>
          <p:nvPr/>
        </p:nvSpPr>
        <p:spPr>
          <a:xfrm>
            <a:off x="1259632" y="565696"/>
            <a:ext cx="216024" cy="2376264"/>
          </a:xfrm>
          <a:prstGeom prst="leftBrace">
            <a:avLst>
              <a:gd name="adj1" fmla="val 36552"/>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左大括号 9"/>
          <p:cNvSpPr/>
          <p:nvPr/>
        </p:nvSpPr>
        <p:spPr>
          <a:xfrm>
            <a:off x="1225734" y="3378106"/>
            <a:ext cx="207640" cy="1872208"/>
          </a:xfrm>
          <a:prstGeom prst="leftBrace">
            <a:avLst>
              <a:gd name="adj1" fmla="val 36552"/>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325378" y="1430662"/>
            <a:ext cx="1107996" cy="830997"/>
          </a:xfrm>
          <a:prstGeom prst="rect">
            <a:avLst/>
          </a:prstGeom>
        </p:spPr>
        <p:txBody>
          <a:bodyPr wrap="none">
            <a:spAutoFit/>
          </a:bodyPr>
          <a:lstStyle/>
          <a:p>
            <a:pPr lvl="0"/>
            <a:r>
              <a:rPr lang="zh-CN" altLang="en-US" sz="2400" dirty="0" smtClean="0">
                <a:solidFill>
                  <a:prstClr val="black"/>
                </a:solidFill>
                <a:latin typeface="微软雅黑" panose="020B0503020204020204" pitchFamily="34" charset="-122"/>
                <a:ea typeface="微软雅黑" panose="020B0503020204020204" pitchFamily="34" charset="-122"/>
              </a:rPr>
              <a:t>农业</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lvl="0"/>
            <a:r>
              <a:rPr lang="zh-CN" altLang="en-US" sz="2400" dirty="0" smtClean="0">
                <a:solidFill>
                  <a:prstClr val="black"/>
                </a:solidFill>
                <a:latin typeface="微软雅黑" panose="020B0503020204020204" pitchFamily="34" charset="-122"/>
                <a:ea typeface="微软雅黑" panose="020B0503020204020204" pitchFamily="34" charset="-122"/>
              </a:rPr>
              <a:t>改革：</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276831" y="3950072"/>
            <a:ext cx="1107996" cy="830997"/>
          </a:xfrm>
          <a:prstGeom prst="rect">
            <a:avLst/>
          </a:prstGeom>
        </p:spPr>
        <p:txBody>
          <a:bodyPr wrap="none">
            <a:spAutoFit/>
          </a:bodyPr>
          <a:lstStyle/>
          <a:p>
            <a:pPr lvl="0"/>
            <a:r>
              <a:rPr lang="zh-CN" altLang="en-US" sz="2400" dirty="0" smtClean="0">
                <a:solidFill>
                  <a:prstClr val="black"/>
                </a:solidFill>
                <a:latin typeface="微软雅黑" panose="020B0503020204020204" pitchFamily="34" charset="-122"/>
                <a:ea typeface="微软雅黑" panose="020B0503020204020204" pitchFamily="34" charset="-122"/>
              </a:rPr>
              <a:t>工业</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lvl="0"/>
            <a:r>
              <a:rPr lang="zh-CN" altLang="en-US" sz="2400" dirty="0" smtClean="0">
                <a:solidFill>
                  <a:prstClr val="black"/>
                </a:solidFill>
                <a:latin typeface="微软雅黑" panose="020B0503020204020204" pitchFamily="34" charset="-122"/>
                <a:ea typeface="微软雅黑" panose="020B0503020204020204" pitchFamily="34" charset="-122"/>
              </a:rPr>
              <a:t>改革：</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1763688" y="4834815"/>
            <a:ext cx="7200800" cy="830997"/>
          </a:xfrm>
          <a:prstGeom prst="rect">
            <a:avLst/>
          </a:prstGeom>
        </p:spPr>
        <p:txBody>
          <a:bodyPr wrap="square">
            <a:spAutoFit/>
          </a:bodyPr>
          <a:lstStyle/>
          <a:p>
            <a:pPr lvl="0" algn="just"/>
            <a:r>
              <a:rPr lang="zh-CN" altLang="en-US" sz="2400" dirty="0" smtClean="0">
                <a:solidFill>
                  <a:srgbClr val="FF0000"/>
                </a:solidFill>
                <a:latin typeface="微软雅黑" panose="020B0503020204020204" pitchFamily="34" charset="-122"/>
                <a:ea typeface="微软雅黑" panose="020B0503020204020204" pitchFamily="34" charset="-122"/>
              </a:rPr>
              <a:t>评价：</a:t>
            </a:r>
            <a:r>
              <a:rPr lang="zh-CN" altLang="en-US" sz="2400" dirty="0" smtClean="0">
                <a:solidFill>
                  <a:prstClr val="black"/>
                </a:solidFill>
                <a:latin typeface="微软雅黑" panose="020B0503020204020204" pitchFamily="34" charset="-122"/>
                <a:ea typeface="微软雅黑" panose="020B0503020204020204" pitchFamily="34" charset="-122"/>
              </a:rPr>
              <a:t>对</a:t>
            </a:r>
            <a:r>
              <a:rPr lang="zh-CN" altLang="en-US" sz="2400" dirty="0">
                <a:solidFill>
                  <a:prstClr val="black"/>
                </a:solidFill>
                <a:latin typeface="微软雅黑" panose="020B0503020204020204" pitchFamily="34" charset="-122"/>
                <a:ea typeface="微软雅黑" panose="020B0503020204020204" pitchFamily="34" charset="-122"/>
              </a:rPr>
              <a:t>商品、市场缺乏科学的认识，企业仍然没有获得独立自主的经济地位。</a:t>
            </a:r>
          </a:p>
        </p:txBody>
      </p:sp>
      <p:sp>
        <p:nvSpPr>
          <p:cNvPr id="13" name="TextBox 12"/>
          <p:cNvSpPr txBox="1"/>
          <p:nvPr/>
        </p:nvSpPr>
        <p:spPr>
          <a:xfrm>
            <a:off x="179512" y="19571"/>
            <a:ext cx="4578497"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赫鲁晓夫改革   </a:t>
            </a:r>
            <a:r>
              <a:rPr lang="en-US" altLang="zh-CN" sz="2400" dirty="0" smtClean="0">
                <a:solidFill>
                  <a:srgbClr val="C00000"/>
                </a:solidFill>
                <a:latin typeface="微软雅黑" panose="020B0503020204020204" pitchFamily="34" charset="-122"/>
                <a:ea typeface="微软雅黑" panose="020B0503020204020204" pitchFamily="34" charset="-122"/>
              </a:rPr>
              <a:t>1956.2-1964.10</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5352730"/>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circle(in)">
                                      <p:cBhvr>
                                        <p:cTn id="7" dur="1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272" y="481236"/>
            <a:ext cx="8619216" cy="2160591"/>
          </a:xfrm>
          <a:prstGeom prst="rect">
            <a:avLst/>
          </a:prstGeom>
          <a:noFill/>
        </p:spPr>
        <p:txBody>
          <a:bodyPr wrap="square" rtlCol="0">
            <a:spAutoFit/>
          </a:bodyPr>
          <a:lstStyle/>
          <a:p>
            <a:pPr algn="just">
              <a:lnSpc>
                <a:spcPct val="120000"/>
              </a:lnSpc>
            </a:pPr>
            <a:r>
              <a:rPr lang="zh-CN" altLang="en-US" sz="2800" dirty="0" smtClean="0">
                <a:solidFill>
                  <a:schemeClr val="tx2"/>
                </a:solidFill>
                <a:latin typeface="微软雅黑" panose="020B0503020204020204" pitchFamily="34" charset="-122"/>
                <a:ea typeface="微软雅黑" panose="020B0503020204020204" pitchFamily="34" charset="-122"/>
              </a:rPr>
              <a:t>政治方面：</a:t>
            </a:r>
            <a:r>
              <a:rPr lang="en-US" altLang="zh-CN" sz="2800" dirty="0" smtClean="0">
                <a:latin typeface="微软雅黑" panose="020B0503020204020204" pitchFamily="34" charset="-122"/>
                <a:ea typeface="微软雅黑" panose="020B0503020204020204" pitchFamily="34" charset="-122"/>
              </a:rPr>
              <a:t>1956</a:t>
            </a:r>
            <a:r>
              <a:rPr lang="zh-CN" altLang="en-US" sz="2800" dirty="0" smtClean="0">
                <a:latin typeface="微软雅黑" panose="020B0503020204020204" pitchFamily="34" charset="-122"/>
                <a:ea typeface="微软雅黑" panose="020B0503020204020204" pitchFamily="34" charset="-122"/>
              </a:rPr>
              <a:t>年，苏共十二大，批判斯大林的个人崇拜，进行大规模的平凡冤假错案活动。未找到个人崇拜产生的真正根源，不久重新陷入了个人崇拜的泥淖。</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345272" y="2785492"/>
            <a:ext cx="8619216" cy="2751522"/>
          </a:xfrm>
          <a:prstGeom prst="rect">
            <a:avLst/>
          </a:prstGeom>
        </p:spPr>
        <p:txBody>
          <a:bodyPr wrap="square">
            <a:spAutoFit/>
          </a:bodyPr>
          <a:lstStyle/>
          <a:p>
            <a:pPr marL="342900" lvl="0" indent="-342900">
              <a:lnSpc>
                <a:spcPct val="120000"/>
              </a:lnSpc>
              <a:buFont typeface="Wingdings" panose="05000000000000000000" pitchFamily="2" charset="2"/>
              <a:buChar char="n"/>
            </a:pPr>
            <a:r>
              <a:rPr lang="zh-CN" altLang="en-US" sz="2400" dirty="0" smtClean="0">
                <a:solidFill>
                  <a:srgbClr val="FF0000"/>
                </a:solidFill>
                <a:latin typeface="微软雅黑" panose="020B0503020204020204" pitchFamily="34" charset="-122"/>
                <a:ea typeface="微软雅黑" panose="020B0503020204020204" pitchFamily="34" charset="-122"/>
              </a:rPr>
              <a:t>积极方面：</a:t>
            </a:r>
            <a:r>
              <a:rPr lang="zh-CN" altLang="en-US" sz="2400" dirty="0" smtClean="0">
                <a:solidFill>
                  <a:prstClr val="black"/>
                </a:solidFill>
                <a:latin typeface="微软雅黑" panose="020B0503020204020204" pitchFamily="34" charset="-122"/>
                <a:ea typeface="微软雅黑" panose="020B0503020204020204" pitchFamily="34" charset="-122"/>
              </a:rPr>
              <a:t>打开了苏联经济改革的大门，具有开拓性和探索性，冲击了斯大林模式。</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marL="342900" lvl="0" indent="-342900">
              <a:lnSpc>
                <a:spcPct val="120000"/>
              </a:lnSpc>
              <a:buFont typeface="Wingdings" panose="05000000000000000000" pitchFamily="2" charset="2"/>
              <a:buChar char="n"/>
            </a:pPr>
            <a:r>
              <a:rPr lang="zh-CN" altLang="en-US" sz="2400" dirty="0" smtClean="0">
                <a:solidFill>
                  <a:srgbClr val="FF0000"/>
                </a:solidFill>
                <a:latin typeface="微软雅黑" panose="020B0503020204020204" pitchFamily="34" charset="-122"/>
                <a:ea typeface="微软雅黑" panose="020B0503020204020204" pitchFamily="34" charset="-122"/>
              </a:rPr>
              <a:t>消极</a:t>
            </a:r>
            <a:r>
              <a:rPr lang="zh-CN" altLang="en-US" sz="2400" dirty="0">
                <a:solidFill>
                  <a:srgbClr val="FF0000"/>
                </a:solidFill>
                <a:latin typeface="微软雅黑" panose="020B0503020204020204" pitchFamily="34" charset="-122"/>
                <a:ea typeface="微软雅黑" panose="020B0503020204020204" pitchFamily="34" charset="-122"/>
              </a:rPr>
              <a:t>方面</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对斯大林模式的弊端没有科学的认识，</a:t>
            </a:r>
            <a:r>
              <a:rPr lang="zh-CN" altLang="en-US" sz="2400" dirty="0">
                <a:solidFill>
                  <a:prstClr val="black"/>
                </a:solidFill>
                <a:latin typeface="微软雅黑" panose="020B0503020204020204" pitchFamily="34" charset="-122"/>
                <a:ea typeface="微软雅黑" panose="020B0503020204020204" pitchFamily="34" charset="-122"/>
              </a:rPr>
              <a:t>缺乏正确的理论指导，</a:t>
            </a:r>
            <a:r>
              <a:rPr lang="zh-CN" altLang="en-US" sz="2400" dirty="0" smtClean="0">
                <a:solidFill>
                  <a:prstClr val="black"/>
                </a:solidFill>
                <a:latin typeface="微软雅黑" panose="020B0503020204020204" pitchFamily="34" charset="-122"/>
                <a:ea typeface="微软雅黑" panose="020B0503020204020204" pitchFamily="34" charset="-122"/>
              </a:rPr>
              <a:t>没有</a:t>
            </a:r>
            <a:r>
              <a:rPr lang="zh-CN" altLang="en-US" sz="2400" dirty="0">
                <a:solidFill>
                  <a:prstClr val="black"/>
                </a:solidFill>
                <a:latin typeface="微软雅黑" panose="020B0503020204020204" pitchFamily="34" charset="-122"/>
                <a:ea typeface="微软雅黑" panose="020B0503020204020204" pitchFamily="34" charset="-122"/>
              </a:rPr>
              <a:t>进行总体的规划和科学的试验；个人才能和党内斗争也是一个原因，使得赫鲁晓夫改革未能从根本上打破斯大林模式的框架。</a:t>
            </a:r>
          </a:p>
        </p:txBody>
      </p:sp>
      <p:sp>
        <p:nvSpPr>
          <p:cNvPr id="6" name="TextBox 5"/>
          <p:cNvSpPr txBox="1"/>
          <p:nvPr/>
        </p:nvSpPr>
        <p:spPr>
          <a:xfrm>
            <a:off x="179512" y="19571"/>
            <a:ext cx="4578497" cy="461665"/>
          </a:xfrm>
          <a:prstGeom prst="rect">
            <a:avLst/>
          </a:prstGeom>
          <a:noFill/>
        </p:spPr>
        <p:txBody>
          <a:bodyPr wrap="non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赫鲁晓夫改革   </a:t>
            </a:r>
            <a:r>
              <a:rPr lang="en-US" altLang="zh-CN" sz="2400" dirty="0" smtClean="0">
                <a:solidFill>
                  <a:srgbClr val="C00000"/>
                </a:solidFill>
                <a:latin typeface="微软雅黑" panose="020B0503020204020204" pitchFamily="34" charset="-122"/>
                <a:ea typeface="微软雅黑" panose="020B0503020204020204" pitchFamily="34" charset="-122"/>
              </a:rPr>
              <a:t>1956.2-1964.10</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162440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8"/>
          <p:cNvSpPr txBox="1">
            <a:spLocks noChangeArrowheads="1"/>
          </p:cNvSpPr>
          <p:nvPr/>
        </p:nvSpPr>
        <p:spPr bwMode="auto">
          <a:xfrm>
            <a:off x="323528" y="527368"/>
            <a:ext cx="8640960"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hangingPunct="0">
              <a:lnSpc>
                <a:spcPct val="130000"/>
              </a:lnSpc>
            </a:pPr>
            <a:r>
              <a:rPr lang="zh-CN" altLang="en-US" sz="2400" b="1" dirty="0" smtClean="0"/>
              <a:t>史料</a:t>
            </a:r>
            <a:r>
              <a:rPr lang="zh-CN" altLang="en-US" sz="2400" b="1" dirty="0"/>
              <a:t>　</a:t>
            </a:r>
            <a:r>
              <a:rPr lang="zh-CN" altLang="en-US" sz="2400" b="1" dirty="0">
                <a:latin typeface="楷体" pitchFamily="49" charset="-122"/>
                <a:ea typeface="楷体" pitchFamily="49" charset="-122"/>
              </a:rPr>
              <a:t>赫鲁晓夫农业改革的一项重要措施，是从</a:t>
            </a:r>
            <a:r>
              <a:rPr lang="en-US" altLang="zh-CN" sz="2400" b="1" dirty="0">
                <a:latin typeface="楷体" pitchFamily="49" charset="-122"/>
                <a:ea typeface="楷体" pitchFamily="49" charset="-122"/>
              </a:rPr>
              <a:t>1954</a:t>
            </a:r>
            <a:r>
              <a:rPr lang="zh-CN" altLang="en-US" sz="2400" b="1" dirty="0">
                <a:latin typeface="楷体" pitchFamily="49" charset="-122"/>
                <a:ea typeface="楷体" pitchFamily="49" charset="-122"/>
              </a:rPr>
              <a:t>年起在哈萨克、西伯利亚、乌拉尔、伏尔加河流域和北高加索实行大规模的垦荒。</a:t>
            </a:r>
            <a:r>
              <a:rPr lang="en-US" altLang="zh-CN" sz="2400" b="1" dirty="0">
                <a:latin typeface="宋体"/>
                <a:ea typeface="楷体" pitchFamily="49" charset="-122"/>
              </a:rPr>
              <a:t>……</a:t>
            </a:r>
            <a:r>
              <a:rPr lang="en-US" altLang="zh-CN" sz="2400" b="1" dirty="0">
                <a:latin typeface="楷体" pitchFamily="49" charset="-122"/>
                <a:ea typeface="楷体" pitchFamily="49" charset="-122"/>
              </a:rPr>
              <a:t>1954</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1960</a:t>
            </a:r>
            <a:r>
              <a:rPr lang="zh-CN" altLang="en-US" sz="2400" b="1" dirty="0">
                <a:latin typeface="楷体" pitchFamily="49" charset="-122"/>
                <a:ea typeface="楷体" pitchFamily="49" charset="-122"/>
              </a:rPr>
              <a:t>年，先后开垦</a:t>
            </a:r>
            <a:r>
              <a:rPr lang="en-US" altLang="zh-CN" sz="2400" b="1" dirty="0" smtClean="0">
                <a:latin typeface="楷体" pitchFamily="49" charset="-122"/>
                <a:ea typeface="楷体" pitchFamily="49" charset="-122"/>
              </a:rPr>
              <a:t>4000</a:t>
            </a:r>
            <a:r>
              <a:rPr lang="zh-CN" altLang="en-US" sz="2400" b="1" dirty="0">
                <a:latin typeface="楷体" pitchFamily="49" charset="-122"/>
                <a:ea typeface="楷体" pitchFamily="49" charset="-122"/>
              </a:rPr>
              <a:t>多万公顷荒地。这期间，全国的粮食产量增长了</a:t>
            </a:r>
            <a:r>
              <a:rPr lang="en-US" altLang="zh-CN" sz="2400" b="1" dirty="0">
                <a:latin typeface="楷体" pitchFamily="49" charset="-122"/>
                <a:ea typeface="楷体" pitchFamily="49" charset="-122"/>
              </a:rPr>
              <a:t>50%</a:t>
            </a:r>
            <a:r>
              <a:rPr lang="zh-CN" altLang="en-US" sz="2400" b="1" dirty="0">
                <a:latin typeface="楷体" pitchFamily="49" charset="-122"/>
                <a:ea typeface="楷体" pitchFamily="49" charset="-122"/>
              </a:rPr>
              <a:t>以上，其中</a:t>
            </a:r>
            <a:r>
              <a:rPr lang="en-US" altLang="zh-CN" sz="2400" b="1" dirty="0">
                <a:latin typeface="楷体" pitchFamily="49" charset="-122"/>
                <a:ea typeface="楷体" pitchFamily="49" charset="-122"/>
              </a:rPr>
              <a:t>1/3</a:t>
            </a:r>
            <a:r>
              <a:rPr lang="zh-CN" altLang="en-US" sz="2400" b="1" dirty="0">
                <a:latin typeface="楷体" pitchFamily="49" charset="-122"/>
                <a:ea typeface="楷体" pitchFamily="49" charset="-122"/>
              </a:rPr>
              <a:t>就是由这些新开垦的土地提供的。但由于经营和管理不善，加上粗放耕作，到</a:t>
            </a:r>
            <a:r>
              <a:rPr lang="en-US" altLang="zh-CN" sz="2400" b="1" dirty="0">
                <a:latin typeface="楷体" pitchFamily="49" charset="-122"/>
                <a:ea typeface="楷体" pitchFamily="49" charset="-122"/>
              </a:rPr>
              <a:t>20</a:t>
            </a:r>
            <a:r>
              <a:rPr lang="zh-CN" altLang="en-US" sz="2400" b="1" dirty="0">
                <a:latin typeface="楷体" pitchFamily="49" charset="-122"/>
                <a:ea typeface="楷体" pitchFamily="49" charset="-122"/>
              </a:rPr>
              <a:t>世纪</a:t>
            </a:r>
            <a:r>
              <a:rPr lang="en-US" altLang="zh-CN" sz="2400" b="1" dirty="0">
                <a:latin typeface="楷体" pitchFamily="49" charset="-122"/>
                <a:ea typeface="楷体" pitchFamily="49" charset="-122"/>
              </a:rPr>
              <a:t>60</a:t>
            </a:r>
            <a:r>
              <a:rPr lang="zh-CN" altLang="en-US" sz="2400" b="1" dirty="0">
                <a:latin typeface="楷体" pitchFamily="49" charset="-122"/>
                <a:ea typeface="楷体" pitchFamily="49" charset="-122"/>
              </a:rPr>
              <a:t>年代初，垦荒区提供的粮食呈现下降趋势。到</a:t>
            </a:r>
            <a:r>
              <a:rPr lang="en-US" altLang="zh-CN" sz="2400" b="1" dirty="0">
                <a:latin typeface="楷体" pitchFamily="49" charset="-122"/>
                <a:ea typeface="楷体" pitchFamily="49" charset="-122"/>
              </a:rPr>
              <a:t>1964</a:t>
            </a:r>
            <a:r>
              <a:rPr lang="zh-CN" altLang="en-US" sz="2400" b="1" dirty="0">
                <a:latin typeface="楷体" pitchFamily="49" charset="-122"/>
                <a:ea typeface="楷体" pitchFamily="49" charset="-122"/>
              </a:rPr>
              <a:t>年，苏联便不得不从国外进口粮食。</a:t>
            </a:r>
          </a:p>
          <a:p>
            <a:pPr algn="just" hangingPunct="0">
              <a:lnSpc>
                <a:spcPct val="130000"/>
              </a:lnSpc>
            </a:pPr>
            <a:r>
              <a:rPr lang="en-US" altLang="zh-CN" sz="2400" b="1" dirty="0" smtClean="0">
                <a:latin typeface="宋体"/>
                <a:ea typeface="楷体" pitchFamily="49" charset="-122"/>
              </a:rPr>
              <a:t>                          ——</a:t>
            </a:r>
            <a:r>
              <a:rPr lang="en-US" altLang="zh-CN" sz="2400" b="1" dirty="0" smtClean="0">
                <a:latin typeface="楷体" pitchFamily="49" charset="-122"/>
                <a:ea typeface="楷体" pitchFamily="49" charset="-122"/>
              </a:rPr>
              <a:t>《</a:t>
            </a:r>
            <a:r>
              <a:rPr lang="zh-CN" altLang="en-US" sz="2400" b="1" dirty="0">
                <a:latin typeface="楷体" pitchFamily="49" charset="-122"/>
                <a:ea typeface="楷体" pitchFamily="49" charset="-122"/>
              </a:rPr>
              <a:t>世界现代史资料选辑</a:t>
            </a:r>
            <a:r>
              <a:rPr lang="en-US" altLang="zh-CN" sz="2400" b="1" dirty="0">
                <a:latin typeface="楷体" pitchFamily="49" charset="-122"/>
                <a:ea typeface="楷体" pitchFamily="49" charset="-122"/>
              </a:rPr>
              <a:t>》</a:t>
            </a:r>
            <a:endParaRPr lang="zh-CN" altLang="en-US" sz="2400" b="1" dirty="0">
              <a:latin typeface="楷体" pitchFamily="49" charset="-122"/>
              <a:ea typeface="楷体" pitchFamily="49" charset="-122"/>
            </a:endParaRPr>
          </a:p>
        </p:txBody>
      </p:sp>
    </p:spTree>
    <p:extLst>
      <p:ext uri="{BB962C8B-B14F-4D97-AF65-F5344CB8AC3E}">
        <p14:creationId xmlns:p14="http://schemas.microsoft.com/office/powerpoint/2010/main" val="25239174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3217540"/>
            <a:ext cx="8807836" cy="2160591"/>
          </a:xfrm>
          <a:prstGeom prst="rect">
            <a:avLst/>
          </a:prstGeom>
          <a:noFill/>
        </p:spPr>
        <p:txBody>
          <a:bodyPr wrap="square" rtlCol="0">
            <a:spAutoFit/>
          </a:bodyPr>
          <a:lstStyle/>
          <a:p>
            <a:pPr>
              <a:lnSpc>
                <a:spcPct val="120000"/>
              </a:lnSpc>
            </a:pPr>
            <a:r>
              <a:rPr lang="zh-CN" altLang="en-US" sz="2800" dirty="0" smtClean="0">
                <a:solidFill>
                  <a:srgbClr val="FF0000"/>
                </a:solidFill>
                <a:latin typeface="微软雅黑" panose="020B0503020204020204" pitchFamily="34" charset="-122"/>
                <a:ea typeface="微软雅黑" panose="020B0503020204020204" pitchFamily="34" charset="-122"/>
              </a:rPr>
              <a:t>评价：</a:t>
            </a:r>
            <a:r>
              <a:rPr lang="zh-CN" altLang="en-US" sz="2800" dirty="0" smtClean="0">
                <a:latin typeface="微软雅黑" panose="020B0503020204020204" pitchFamily="34" charset="-122"/>
                <a:ea typeface="微软雅黑" panose="020B0503020204020204" pitchFamily="34" charset="-122"/>
              </a:rPr>
              <a:t>对高度集中的经济管理体制产生一定的冲击作用；没有改变重工业的优先地位。</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成为军事实力超强，与美匹敌的超级大国，但军备竞赛导致经济负担增长，经济发展几乎停滞。</a:t>
            </a:r>
            <a:endParaRPr lang="zh-CN" altLang="en-US" sz="2800" dirty="0">
              <a:latin typeface="微软雅黑" panose="020B0503020204020204" pitchFamily="34" charset="-122"/>
              <a:ea typeface="微软雅黑" panose="020B0503020204020204" pitchFamily="34" charset="-122"/>
            </a:endParaRPr>
          </a:p>
        </p:txBody>
      </p:sp>
      <p:sp>
        <p:nvSpPr>
          <p:cNvPr id="5" name="矩形 4"/>
          <p:cNvSpPr/>
          <p:nvPr/>
        </p:nvSpPr>
        <p:spPr>
          <a:xfrm>
            <a:off x="251520" y="985292"/>
            <a:ext cx="9145016" cy="2160591"/>
          </a:xfrm>
          <a:prstGeom prst="rect">
            <a:avLst/>
          </a:prstGeom>
        </p:spPr>
        <p:txBody>
          <a:bodyPr wrap="square">
            <a:spAutoFit/>
          </a:bodyPr>
          <a:lstStyle/>
          <a:p>
            <a:pPr marL="342900" lvl="0" indent="-342900">
              <a:lnSpc>
                <a:spcPct val="120000"/>
              </a:lnSpc>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改革初期恢复部门管理体制，加强对经济的集中领导；</a:t>
            </a:r>
            <a:endParaRPr lang="en-US" altLang="zh-CN" sz="2800" dirty="0">
              <a:solidFill>
                <a:prstClr val="black"/>
              </a:solidFill>
              <a:latin typeface="微软雅黑" panose="020B0503020204020204" pitchFamily="34" charset="-122"/>
              <a:ea typeface="微软雅黑" panose="020B0503020204020204" pitchFamily="34" charset="-122"/>
            </a:endParaRPr>
          </a:p>
          <a:p>
            <a:pPr marL="342900" lvl="0" indent="-342900">
              <a:lnSpc>
                <a:spcPct val="120000"/>
              </a:lnSpc>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计划经济前提下，扩大国营企业</a:t>
            </a:r>
            <a:r>
              <a:rPr lang="zh-CN" altLang="en-US" sz="2800" dirty="0" smtClean="0">
                <a:solidFill>
                  <a:prstClr val="black"/>
                </a:solidFill>
                <a:latin typeface="微软雅黑" panose="020B0503020204020204" pitchFamily="34" charset="-122"/>
                <a:ea typeface="微软雅黑" panose="020B0503020204020204" pitchFamily="34" charset="-122"/>
              </a:rPr>
              <a:t>的自主权</a:t>
            </a:r>
            <a:r>
              <a:rPr lang="zh-CN" altLang="en-US" sz="2800" dirty="0">
                <a:solidFill>
                  <a:prstClr val="black"/>
                </a:solidFill>
                <a:latin typeface="微软雅黑" panose="020B0503020204020204" pitchFamily="34" charset="-122"/>
                <a:ea typeface="微软雅黑" panose="020B0503020204020204" pitchFamily="34" charset="-122"/>
              </a:rPr>
              <a:t>；</a:t>
            </a:r>
            <a:endParaRPr lang="en-US" altLang="zh-CN" sz="2800" dirty="0">
              <a:solidFill>
                <a:prstClr val="black"/>
              </a:solidFill>
              <a:latin typeface="微软雅黑" panose="020B0503020204020204" pitchFamily="34" charset="-122"/>
              <a:ea typeface="微软雅黑" panose="020B0503020204020204" pitchFamily="34" charset="-122"/>
            </a:endParaRPr>
          </a:p>
          <a:p>
            <a:pPr marL="342900" lvl="0" indent="-342900">
              <a:lnSpc>
                <a:spcPct val="120000"/>
              </a:lnSpc>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运用经济手段，刺激企业改进经营管理；</a:t>
            </a:r>
            <a:endParaRPr lang="en-US" altLang="zh-CN" sz="2800" dirty="0">
              <a:solidFill>
                <a:prstClr val="black"/>
              </a:solidFill>
              <a:latin typeface="微软雅黑" panose="020B0503020204020204" pitchFamily="34" charset="-122"/>
              <a:ea typeface="微软雅黑" panose="020B0503020204020204" pitchFamily="34" charset="-122"/>
            </a:endParaRPr>
          </a:p>
          <a:p>
            <a:pPr marL="342900" lvl="0" indent="-342900">
              <a:lnSpc>
                <a:spcPct val="120000"/>
              </a:lnSpc>
              <a:buFont typeface="Wingdings" panose="05000000000000000000" pitchFamily="2" charset="2"/>
              <a:buChar char="Ø"/>
            </a:pPr>
            <a:r>
              <a:rPr lang="zh-CN" altLang="en-US" sz="2800" dirty="0">
                <a:solidFill>
                  <a:prstClr val="black"/>
                </a:solidFill>
                <a:latin typeface="微软雅黑" panose="020B0503020204020204" pitchFamily="34" charset="-122"/>
                <a:ea typeface="微软雅黑" panose="020B0503020204020204" pitchFamily="34" charset="-122"/>
              </a:rPr>
              <a:t>重点发展重工业，特别是军事工业；</a:t>
            </a:r>
            <a:endParaRPr lang="en-US" altLang="zh-CN" sz="2800" dirty="0">
              <a:solidFill>
                <a:prstClr val="black"/>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9552" y="193204"/>
            <a:ext cx="4852610" cy="523220"/>
          </a:xfrm>
          <a:prstGeom prst="rect">
            <a:avLst/>
          </a:prstGeom>
          <a:noFill/>
        </p:spPr>
        <p:txBody>
          <a:bodyPr wrap="none" rtlCol="0">
            <a:spAutoFit/>
          </a:bodyPr>
          <a:lstStyle/>
          <a:p>
            <a:r>
              <a:rPr lang="zh-CN" altLang="en-US" sz="2800" dirty="0" smtClean="0">
                <a:solidFill>
                  <a:srgbClr val="C00000"/>
                </a:solidFill>
                <a:latin typeface="微软雅黑" panose="020B0503020204020204" pitchFamily="34" charset="-122"/>
                <a:ea typeface="微软雅黑" panose="020B0503020204020204" pitchFamily="34" charset="-122"/>
              </a:rPr>
              <a:t>勃列日涅夫的“新经济体制”</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109109"/>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93204"/>
            <a:ext cx="8208912" cy="1057790"/>
          </a:xfrm>
          <a:prstGeom prst="rect">
            <a:avLst/>
          </a:prstGeom>
        </p:spPr>
        <p:txBody>
          <a:bodyPr wrap="square">
            <a:spAutoFit/>
          </a:bodyPr>
          <a:lstStyle/>
          <a:p>
            <a:pPr>
              <a:lnSpc>
                <a:spcPct val="120000"/>
              </a:lnSpc>
              <a:spcBef>
                <a:spcPct val="50000"/>
              </a:spcBef>
            </a:pPr>
            <a:r>
              <a:rPr lang="zh-CN" altLang="en-US" sz="2800" b="1" dirty="0" smtClean="0">
                <a:latin typeface="楷体" pitchFamily="49" charset="-122"/>
                <a:ea typeface="楷体" pitchFamily="49" charset="-122"/>
              </a:rPr>
              <a:t>    据</a:t>
            </a:r>
            <a:r>
              <a:rPr lang="zh-CN" altLang="en-US" sz="2800" b="1" dirty="0">
                <a:latin typeface="楷体" pitchFamily="49" charset="-122"/>
                <a:ea typeface="楷体" pitchFamily="49" charset="-122"/>
              </a:rPr>
              <a:t>美国国务院计算，苏联</a:t>
            </a:r>
            <a:r>
              <a:rPr lang="en-US" altLang="zh-CN" sz="2800" b="1" dirty="0">
                <a:latin typeface="楷体" pitchFamily="49" charset="-122"/>
                <a:ea typeface="楷体" pitchFamily="49" charset="-122"/>
              </a:rPr>
              <a:t>1950</a:t>
            </a:r>
            <a:r>
              <a:rPr lang="zh-CN" altLang="en-US" sz="2800" b="1" dirty="0">
                <a:latin typeface="楷体" pitchFamily="49" charset="-122"/>
                <a:ea typeface="楷体" pitchFamily="49" charset="-122"/>
              </a:rPr>
              <a:t>年的国民生产总值为美国的</a:t>
            </a:r>
            <a:r>
              <a:rPr lang="en-US" altLang="zh-CN" sz="2800" b="1" dirty="0">
                <a:latin typeface="楷体" pitchFamily="49" charset="-122"/>
                <a:ea typeface="楷体" pitchFamily="49" charset="-122"/>
              </a:rPr>
              <a:t>33%,1975</a:t>
            </a:r>
            <a:r>
              <a:rPr lang="zh-CN" altLang="en-US" sz="2800" b="1" dirty="0">
                <a:latin typeface="楷体" pitchFamily="49" charset="-122"/>
                <a:ea typeface="楷体" pitchFamily="49" charset="-122"/>
              </a:rPr>
              <a:t>年上升到</a:t>
            </a:r>
            <a:r>
              <a:rPr lang="en-US" altLang="zh-CN" sz="2800" b="1" dirty="0">
                <a:latin typeface="楷体" pitchFamily="49" charset="-122"/>
                <a:ea typeface="楷体" pitchFamily="49" charset="-122"/>
              </a:rPr>
              <a:t>53%</a:t>
            </a:r>
            <a:r>
              <a:rPr lang="zh-CN" altLang="en-US" sz="2800" b="1" dirty="0">
                <a:latin typeface="楷体" pitchFamily="49" charset="-122"/>
                <a:ea typeface="楷体" pitchFamily="49" charset="-122"/>
              </a:rPr>
              <a:t>。</a:t>
            </a:r>
          </a:p>
        </p:txBody>
      </p:sp>
      <p:sp>
        <p:nvSpPr>
          <p:cNvPr id="3" name="矩形 2"/>
          <p:cNvSpPr/>
          <p:nvPr/>
        </p:nvSpPr>
        <p:spPr>
          <a:xfrm>
            <a:off x="539552" y="1345332"/>
            <a:ext cx="8064896" cy="936347"/>
          </a:xfrm>
          <a:prstGeom prst="rect">
            <a:avLst/>
          </a:prstGeom>
        </p:spPr>
        <p:txBody>
          <a:bodyPr wrap="square">
            <a:spAutoFit/>
          </a:bodyPr>
          <a:lstStyle/>
          <a:p>
            <a:pPr algn="just">
              <a:lnSpc>
                <a:spcPct val="120000"/>
              </a:lnSpc>
              <a:spcBef>
                <a:spcPct val="50000"/>
              </a:spcBef>
            </a:pPr>
            <a:r>
              <a:rPr lang="zh-CN" altLang="en-US" sz="2400" b="1" dirty="0" smtClean="0">
                <a:solidFill>
                  <a:srgbClr val="0000FF"/>
                </a:solidFill>
                <a:latin typeface="Times New Roman" pitchFamily="18" charset="0"/>
                <a:ea typeface="宋体" pitchFamily="2" charset="-122"/>
              </a:rPr>
              <a:t>        勃列日涅夫</a:t>
            </a:r>
            <a:r>
              <a:rPr lang="zh-CN" altLang="en-US" sz="2400" b="1" dirty="0">
                <a:solidFill>
                  <a:srgbClr val="0000FF"/>
                </a:solidFill>
                <a:latin typeface="Times New Roman" pitchFamily="18" charset="0"/>
                <a:ea typeface="宋体" pitchFamily="2" charset="-122"/>
              </a:rPr>
              <a:t>改革使苏联经济的发展较快，与美国之间的差距逐步缩小。</a:t>
            </a:r>
          </a:p>
        </p:txBody>
      </p:sp>
      <p:sp>
        <p:nvSpPr>
          <p:cNvPr id="4" name="矩形 3"/>
          <p:cNvSpPr/>
          <p:nvPr/>
        </p:nvSpPr>
        <p:spPr>
          <a:xfrm>
            <a:off x="359532" y="2425452"/>
            <a:ext cx="8496944" cy="2092881"/>
          </a:xfrm>
          <a:prstGeom prst="rect">
            <a:avLst/>
          </a:prstGeom>
        </p:spPr>
        <p:txBody>
          <a:bodyPr wrap="square">
            <a:spAutoFit/>
          </a:bodyPr>
          <a:lstStyle/>
          <a:p>
            <a:pPr algn="just"/>
            <a:r>
              <a:rPr lang="en-US" altLang="zh-CN" sz="2600" b="1" dirty="0" smtClean="0">
                <a:latin typeface="楷体" panose="02010609060101010101" pitchFamily="49" charset="-122"/>
                <a:ea typeface="楷体" panose="02010609060101010101" pitchFamily="49" charset="-122"/>
              </a:rPr>
              <a:t>    </a:t>
            </a:r>
            <a:r>
              <a:rPr lang="zh-CN" altLang="zh-CN" sz="2600" b="1" dirty="0" smtClean="0">
                <a:latin typeface="楷体" panose="02010609060101010101" pitchFamily="49" charset="-122"/>
                <a:ea typeface="楷体" panose="02010609060101010101" pitchFamily="49" charset="-122"/>
              </a:rPr>
              <a:t>勃列日涅夫</a:t>
            </a:r>
            <a:r>
              <a:rPr lang="zh-CN" altLang="zh-CN" sz="2600" b="1" dirty="0">
                <a:latin typeface="楷体" panose="02010609060101010101" pitchFamily="49" charset="-122"/>
                <a:ea typeface="楷体" panose="02010609060101010101" pitchFamily="49" charset="-122"/>
              </a:rPr>
              <a:t>时期，苏联几乎每两位科学家中就有一位在研究坦克、火炮和导弹，军工生产差不多占国民生产的</a:t>
            </a:r>
            <a:r>
              <a:rPr lang="en-US" altLang="zh-CN" sz="2600" b="1" dirty="0">
                <a:latin typeface="楷体" panose="02010609060101010101" pitchFamily="49" charset="-122"/>
                <a:ea typeface="楷体" panose="02010609060101010101" pitchFamily="49" charset="-122"/>
              </a:rPr>
              <a:t>40%</a:t>
            </a:r>
            <a:r>
              <a:rPr lang="zh-CN" altLang="zh-CN" sz="2600" b="1" dirty="0">
                <a:latin typeface="楷体" panose="02010609060101010101" pitchFamily="49" charset="-122"/>
                <a:ea typeface="楷体" panose="02010609060101010101" pitchFamily="49" charset="-122"/>
              </a:rPr>
              <a:t>。由于军备竞赛和改革停滞，生产效率和经营水平与西方发达国家的差距越来越大，人民的生活水平长期得不到较大的提高。</a:t>
            </a:r>
            <a:endParaRPr lang="zh-CN" altLang="en-US" sz="2600" b="1" dirty="0">
              <a:latin typeface="楷体" panose="02010609060101010101" pitchFamily="49" charset="-122"/>
              <a:ea typeface="楷体" panose="02010609060101010101" pitchFamily="49" charset="-122"/>
            </a:endParaRPr>
          </a:p>
        </p:txBody>
      </p:sp>
      <p:sp>
        <p:nvSpPr>
          <p:cNvPr id="5" name="矩形 4"/>
          <p:cNvSpPr/>
          <p:nvPr/>
        </p:nvSpPr>
        <p:spPr>
          <a:xfrm>
            <a:off x="431540" y="4729708"/>
            <a:ext cx="8352928" cy="830997"/>
          </a:xfrm>
          <a:prstGeom prst="rect">
            <a:avLst/>
          </a:prstGeom>
        </p:spPr>
        <p:txBody>
          <a:bodyPr wrap="square">
            <a:spAutoFit/>
          </a:bodyPr>
          <a:lstStyle/>
          <a:p>
            <a:pPr algn="just"/>
            <a:r>
              <a:rPr lang="en-US" altLang="zh-CN" sz="2400" b="1" dirty="0" smtClean="0"/>
              <a:t>         </a:t>
            </a:r>
            <a:r>
              <a:rPr lang="zh-CN" altLang="zh-CN" sz="2400" b="1" dirty="0">
                <a:solidFill>
                  <a:srgbClr val="0000FF"/>
                </a:solidFill>
                <a:latin typeface="Times New Roman" pitchFamily="18" charset="0"/>
                <a:ea typeface="宋体" pitchFamily="2" charset="-122"/>
              </a:rPr>
              <a:t>勃列日涅夫改革把重点放在重工业上，忽视人民生活水平的提高，实质上没有新的突破。</a:t>
            </a:r>
          </a:p>
        </p:txBody>
      </p:sp>
    </p:spTree>
    <p:extLst>
      <p:ext uri="{BB962C8B-B14F-4D97-AF65-F5344CB8AC3E}">
        <p14:creationId xmlns:p14="http://schemas.microsoft.com/office/powerpoint/2010/main" val="2535848653"/>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68"/>
          <a:stretch/>
        </p:blipFill>
        <p:spPr bwMode="auto">
          <a:xfrm>
            <a:off x="323528" y="121196"/>
            <a:ext cx="7874000" cy="105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693" t="29569" r="23620" b="4384"/>
          <a:stretch/>
        </p:blipFill>
        <p:spPr bwMode="auto">
          <a:xfrm>
            <a:off x="1547664" y="731520"/>
            <a:ext cx="6125224" cy="486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980587"/>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94000"/>
                    </a14:imgEffect>
                  </a14:imgLayer>
                </a14:imgProps>
              </a:ext>
              <a:ext uri="{28A0092B-C50C-407E-A947-70E740481C1C}">
                <a14:useLocalDpi xmlns:a14="http://schemas.microsoft.com/office/drawing/2010/main" val="0"/>
              </a:ext>
            </a:extLst>
          </a:blip>
          <a:srcRect l="1539" r="30309"/>
          <a:stretch/>
        </p:blipFill>
        <p:spPr bwMode="auto">
          <a:xfrm>
            <a:off x="1767840" y="697259"/>
            <a:ext cx="6916166" cy="432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8"/>
          <p:cNvSpPr txBox="1">
            <a:spLocks noChangeArrowheads="1"/>
          </p:cNvSpPr>
          <p:nvPr/>
        </p:nvSpPr>
        <p:spPr bwMode="auto">
          <a:xfrm>
            <a:off x="4332350" y="4120976"/>
            <a:ext cx="1103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FF0000"/>
                </a:solidFill>
              </a:rPr>
              <a:t>苏联</a:t>
            </a:r>
          </a:p>
        </p:txBody>
      </p:sp>
      <p:sp>
        <p:nvSpPr>
          <p:cNvPr id="5" name="TextBox 4"/>
          <p:cNvSpPr txBox="1"/>
          <p:nvPr/>
        </p:nvSpPr>
        <p:spPr>
          <a:xfrm>
            <a:off x="444400" y="225722"/>
            <a:ext cx="3911575" cy="461665"/>
          </a:xfrm>
          <a:prstGeom prst="rect">
            <a:avLst/>
          </a:prstGeom>
          <a:noFill/>
        </p:spPr>
        <p:txBody>
          <a:bodyPr wrap="square" rtlCol="0">
            <a:spAutoFit/>
          </a:bodyPr>
          <a:lstStyle/>
          <a:p>
            <a:r>
              <a:rPr lang="zh-CN" altLang="en-US" sz="2400" dirty="0" smtClean="0">
                <a:solidFill>
                  <a:srgbClr val="C00000"/>
                </a:solidFill>
                <a:latin typeface="微软雅黑" panose="020B0503020204020204" pitchFamily="34" charset="-122"/>
                <a:ea typeface="微软雅黑" panose="020B0503020204020204" pitchFamily="34" charset="-122"/>
              </a:rPr>
              <a:t>戈尔巴乔夫的改革</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0588927"/>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60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80" y="2785492"/>
            <a:ext cx="1908175" cy="191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604" name="Picture 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8577" y="2353444"/>
            <a:ext cx="727940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606"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109" y="2741165"/>
            <a:ext cx="4262704" cy="37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607"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414" y="3505572"/>
            <a:ext cx="5511058" cy="39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608"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585692"/>
            <a:ext cx="6264696" cy="79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3131934" y="1337781"/>
            <a:ext cx="6120586" cy="1280615"/>
            <a:chOff x="3131934" y="1337781"/>
            <a:chExt cx="6120586" cy="1280615"/>
          </a:xfrm>
        </p:grpSpPr>
        <p:pic>
          <p:nvPicPr>
            <p:cNvPr id="707605" name="Picture 2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27"/>
            <a:stretch/>
          </p:blipFill>
          <p:spPr bwMode="auto">
            <a:xfrm>
              <a:off x="3275856" y="2353444"/>
              <a:ext cx="4268296" cy="26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131934" y="1337781"/>
              <a:ext cx="6120586" cy="1015663"/>
            </a:xfrm>
            <a:prstGeom prst="rect">
              <a:avLst/>
            </a:prstGeom>
            <a:noFill/>
          </p:spPr>
          <p:txBody>
            <a:bodyPr wrap="none" rtlCol="0">
              <a:spAutoFit/>
            </a:bodyPr>
            <a:lstStyle/>
            <a:p>
              <a:r>
                <a:rPr lang="zh-CN" altLang="en-US" sz="2000" b="1" dirty="0" smtClean="0">
                  <a:solidFill>
                    <a:srgbClr val="7824BE"/>
                  </a:solidFill>
                </a:rPr>
                <a:t>经济管理手段代替行政命令，承认市场对经济的调节</a:t>
              </a:r>
              <a:endParaRPr lang="en-US" altLang="zh-CN" sz="2000" b="1" dirty="0" smtClean="0">
                <a:solidFill>
                  <a:srgbClr val="7824BE"/>
                </a:solidFill>
              </a:endParaRPr>
            </a:p>
            <a:p>
              <a:r>
                <a:rPr lang="zh-CN" altLang="en-US" sz="2000" b="1" smtClean="0">
                  <a:solidFill>
                    <a:srgbClr val="7824BE"/>
                  </a:solidFill>
                </a:rPr>
                <a:t>集体农庄和国营农场</a:t>
              </a:r>
              <a:r>
                <a:rPr lang="zh-CN" altLang="en-US" sz="2000" b="1" dirty="0" smtClean="0">
                  <a:solidFill>
                    <a:srgbClr val="7824BE"/>
                  </a:solidFill>
                </a:rPr>
                <a:t>可以租赁和建立家庭农场</a:t>
              </a:r>
              <a:endParaRPr lang="en-US" altLang="zh-CN" sz="2000" b="1" dirty="0" smtClean="0">
                <a:solidFill>
                  <a:srgbClr val="7824BE"/>
                </a:solidFill>
              </a:endParaRPr>
            </a:p>
            <a:p>
              <a:r>
                <a:rPr lang="zh-CN" altLang="en-US" sz="2000" b="1" dirty="0" smtClean="0">
                  <a:solidFill>
                    <a:srgbClr val="7824BE"/>
                  </a:solidFill>
                </a:rPr>
                <a:t>企业可以租赁和承包，出现国外合资企业</a:t>
              </a:r>
              <a:endParaRPr lang="zh-CN" altLang="en-US" sz="2000" b="1" dirty="0">
                <a:solidFill>
                  <a:srgbClr val="7824BE"/>
                </a:solidFill>
              </a:endParaRPr>
            </a:p>
          </p:txBody>
        </p:sp>
      </p:grpSp>
      <p:pic>
        <p:nvPicPr>
          <p:cNvPr id="9" name="Picture 21"/>
          <p:cNvPicPr>
            <a:picLocks noChangeAspect="1" noChangeArrowheads="1"/>
          </p:cNvPicPr>
          <p:nvPr/>
        </p:nvPicPr>
        <p:blipFill rotWithShape="1">
          <a:blip r:embed="rId7">
            <a:extLst>
              <a:ext uri="{28A0092B-C50C-407E-A947-70E740481C1C}">
                <a14:useLocalDpi xmlns:a14="http://schemas.microsoft.com/office/drawing/2010/main" val="0"/>
              </a:ext>
            </a:extLst>
          </a:blip>
          <a:srcRect r="84796"/>
          <a:stretch/>
        </p:blipFill>
        <p:spPr bwMode="auto">
          <a:xfrm>
            <a:off x="2101016" y="1768687"/>
            <a:ext cx="886808" cy="38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左大括号 2"/>
          <p:cNvSpPr/>
          <p:nvPr/>
        </p:nvSpPr>
        <p:spPr>
          <a:xfrm>
            <a:off x="2987824" y="1464884"/>
            <a:ext cx="172097" cy="1104584"/>
          </a:xfrm>
          <a:prstGeom prst="lef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TextBox 3"/>
          <p:cNvSpPr txBox="1"/>
          <p:nvPr/>
        </p:nvSpPr>
        <p:spPr>
          <a:xfrm>
            <a:off x="460894" y="337220"/>
            <a:ext cx="4687170" cy="830997"/>
          </a:xfrm>
          <a:prstGeom prst="rect">
            <a:avLst/>
          </a:prstGeom>
          <a:noFill/>
        </p:spPr>
        <p:txBody>
          <a:bodyPr wrap="square" rtlCol="0">
            <a:spAutoFit/>
          </a:bodyPr>
          <a:lstStyle/>
          <a:p>
            <a:r>
              <a:rPr lang="zh-CN" altLang="en-US" sz="2400" b="1" dirty="0" smtClean="0">
                <a:solidFill>
                  <a:srgbClr val="FF0000"/>
                </a:solidFill>
              </a:rPr>
              <a:t>缺乏宏观决策和相应的配套措施；</a:t>
            </a:r>
            <a:endParaRPr lang="en-US" altLang="zh-CN" sz="2400" b="1" dirty="0" smtClean="0">
              <a:solidFill>
                <a:srgbClr val="FF0000"/>
              </a:solidFill>
            </a:endParaRPr>
          </a:p>
          <a:p>
            <a:r>
              <a:rPr lang="zh-CN" altLang="en-US" sz="2400" b="1" dirty="0" smtClean="0">
                <a:solidFill>
                  <a:srgbClr val="FF0000"/>
                </a:solidFill>
              </a:rPr>
              <a:t>仍然优先发展重工业</a:t>
            </a:r>
            <a:endParaRPr lang="zh-CN" altLang="en-US" sz="2400" b="1" dirty="0">
              <a:solidFill>
                <a:srgbClr val="FF0000"/>
              </a:solidFill>
            </a:endParaRPr>
          </a:p>
        </p:txBody>
      </p:sp>
      <p:sp>
        <p:nvSpPr>
          <p:cNvPr id="5" name="燕尾形 4"/>
          <p:cNvSpPr/>
          <p:nvPr/>
        </p:nvSpPr>
        <p:spPr>
          <a:xfrm rot="16200000">
            <a:off x="2258738" y="1317862"/>
            <a:ext cx="318039" cy="204028"/>
          </a:xfrm>
          <a:prstGeom prst="chevron">
            <a:avLst>
              <a:gd name="adj" fmla="val 83613"/>
            </a:avLst>
          </a:prstGeom>
          <a:solidFill>
            <a:schemeClr val="accent6">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450870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07606"/>
                                        </p:tgtEl>
                                        <p:attrNameLst>
                                          <p:attrName>style.visibility</p:attrName>
                                        </p:attrNameLst>
                                      </p:cBhvr>
                                      <p:to>
                                        <p:strVal val="visible"/>
                                      </p:to>
                                    </p:set>
                                    <p:animEffect transition="in" filter="fade">
                                      <p:cBhvr>
                                        <p:cTn id="38" dur="1000"/>
                                        <p:tgtEl>
                                          <p:spTgt spid="707606"/>
                                        </p:tgtEl>
                                      </p:cBhvr>
                                    </p:animEffect>
                                    <p:anim calcmode="lin" valueType="num">
                                      <p:cBhvr>
                                        <p:cTn id="39" dur="1000" fill="hold"/>
                                        <p:tgtEl>
                                          <p:spTgt spid="707606"/>
                                        </p:tgtEl>
                                        <p:attrNameLst>
                                          <p:attrName>ppt_x</p:attrName>
                                        </p:attrNameLst>
                                      </p:cBhvr>
                                      <p:tavLst>
                                        <p:tav tm="0">
                                          <p:val>
                                            <p:strVal val="#ppt_x"/>
                                          </p:val>
                                        </p:tav>
                                        <p:tav tm="100000">
                                          <p:val>
                                            <p:strVal val="#ppt_x"/>
                                          </p:val>
                                        </p:tav>
                                      </p:tavLst>
                                    </p:anim>
                                    <p:anim calcmode="lin" valueType="num">
                                      <p:cBhvr>
                                        <p:cTn id="40" dur="1000" fill="hold"/>
                                        <p:tgtEl>
                                          <p:spTgt spid="70760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707604"/>
                                        </p:tgtEl>
                                        <p:attrNameLst>
                                          <p:attrName>style.visibility</p:attrName>
                                        </p:attrNameLst>
                                      </p:cBhvr>
                                      <p:to>
                                        <p:strVal val="visible"/>
                                      </p:to>
                                    </p:set>
                                    <p:animEffect transition="in" filter="barn(inVertical)">
                                      <p:cBhvr>
                                        <p:cTn id="45" dur="500"/>
                                        <p:tgtEl>
                                          <p:spTgt spid="70760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707607"/>
                                        </p:tgtEl>
                                        <p:attrNameLst>
                                          <p:attrName>style.visibility</p:attrName>
                                        </p:attrNameLst>
                                      </p:cBhvr>
                                      <p:to>
                                        <p:strVal val="visible"/>
                                      </p:to>
                                    </p:set>
                                    <p:animEffect transition="in" filter="barn(inVertical)">
                                      <p:cBhvr>
                                        <p:cTn id="50" dur="500"/>
                                        <p:tgtEl>
                                          <p:spTgt spid="707607"/>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707608"/>
                                        </p:tgtEl>
                                        <p:attrNameLst>
                                          <p:attrName>style.visibility</p:attrName>
                                        </p:attrNameLst>
                                      </p:cBhvr>
                                      <p:to>
                                        <p:strVal val="visible"/>
                                      </p:to>
                                    </p:set>
                                    <p:animEffect transition="in" filter="barn(inVertical)">
                                      <p:cBhvr>
                                        <p:cTn id="55" dur="500"/>
                                        <p:tgtEl>
                                          <p:spTgt spid="707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93204"/>
            <a:ext cx="8208912" cy="936347"/>
          </a:xfrm>
          <a:prstGeom prst="rect">
            <a:avLst/>
          </a:prstGeom>
        </p:spPr>
        <p:txBody>
          <a:bodyPr wrap="square">
            <a:spAutoFit/>
          </a:bodyPr>
          <a:lstStyle/>
          <a:p>
            <a:pPr>
              <a:lnSpc>
                <a:spcPct val="120000"/>
              </a:lnSpc>
              <a:spcBef>
                <a:spcPct val="50000"/>
              </a:spcBef>
            </a:pPr>
            <a:r>
              <a:rPr lang="zh-CN" altLang="en-US" sz="2400" b="1" dirty="0">
                <a:latin typeface="Times New Roman" pitchFamily="18" charset="0"/>
                <a:ea typeface="楷体" pitchFamily="49" charset="-122"/>
              </a:rPr>
              <a:t>“戈尔巴乔夫改革的手术刀不是挥向党身上的肿瘤，而是挥向党的脖子。”</a:t>
            </a:r>
            <a:endParaRPr lang="en-US" altLang="zh-CN" sz="2400" b="1" dirty="0">
              <a:latin typeface="Times New Roman" pitchFamily="18" charset="0"/>
              <a:ea typeface="楷体" pitchFamily="49" charset="-122"/>
            </a:endParaRPr>
          </a:p>
        </p:txBody>
      </p:sp>
      <p:sp>
        <p:nvSpPr>
          <p:cNvPr id="3" name="矩形 2"/>
          <p:cNvSpPr/>
          <p:nvPr/>
        </p:nvSpPr>
        <p:spPr>
          <a:xfrm>
            <a:off x="414576" y="1201316"/>
            <a:ext cx="8388424" cy="1379545"/>
          </a:xfrm>
          <a:prstGeom prst="rect">
            <a:avLst/>
          </a:prstGeom>
        </p:spPr>
        <p:txBody>
          <a:bodyPr wrap="square">
            <a:spAutoFit/>
          </a:bodyPr>
          <a:lstStyle/>
          <a:p>
            <a:pPr algn="just">
              <a:lnSpc>
                <a:spcPct val="120000"/>
              </a:lnSpc>
              <a:spcBef>
                <a:spcPct val="50000"/>
              </a:spcBef>
            </a:pPr>
            <a:r>
              <a:rPr lang="zh-CN" altLang="en-US" sz="2400" b="1" dirty="0" smtClean="0">
                <a:solidFill>
                  <a:srgbClr val="0000FF"/>
                </a:solidFill>
                <a:latin typeface="Times New Roman" pitchFamily="18" charset="0"/>
                <a:ea typeface="宋体" pitchFamily="2" charset="-122"/>
              </a:rPr>
              <a:t>        戈尔巴乔夫</a:t>
            </a:r>
            <a:r>
              <a:rPr lang="zh-CN" altLang="en-US" sz="2400" b="1" dirty="0">
                <a:solidFill>
                  <a:srgbClr val="0000FF"/>
                </a:solidFill>
                <a:latin typeface="Times New Roman" pitchFamily="18" charset="0"/>
                <a:ea typeface="宋体" pitchFamily="2" charset="-122"/>
              </a:rPr>
              <a:t>改革不是去除高度集中的经济政治体制的弊端，而是走上了否定共产党领导、否定社会主义的道路，造成了一系列恶劣的影响。</a:t>
            </a:r>
          </a:p>
        </p:txBody>
      </p:sp>
      <p:sp>
        <p:nvSpPr>
          <p:cNvPr id="4" name="Text Box 46"/>
          <p:cNvSpPr txBox="1">
            <a:spLocks noChangeArrowheads="1"/>
          </p:cNvSpPr>
          <p:nvPr/>
        </p:nvSpPr>
        <p:spPr bwMode="auto">
          <a:xfrm>
            <a:off x="423764" y="2856866"/>
            <a:ext cx="3311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pPr>
            <a:r>
              <a:rPr lang="zh-CN" altLang="en-US" sz="2400" b="1" dirty="0" smtClean="0">
                <a:solidFill>
                  <a:srgbClr val="C00000"/>
                </a:solidFill>
                <a:latin typeface="Times New Roman" pitchFamily="18" charset="0"/>
                <a:ea typeface="宋体" pitchFamily="2" charset="-122"/>
              </a:rPr>
              <a:t>易</a:t>
            </a:r>
            <a:r>
              <a:rPr lang="zh-CN" altLang="en-US" sz="2400" b="1" dirty="0">
                <a:solidFill>
                  <a:srgbClr val="C00000"/>
                </a:solidFill>
                <a:latin typeface="Times New Roman" pitchFamily="18" charset="0"/>
                <a:ea typeface="宋体" pitchFamily="2" charset="-122"/>
              </a:rPr>
              <a:t>错提醒</a:t>
            </a:r>
          </a:p>
        </p:txBody>
      </p:sp>
      <p:sp>
        <p:nvSpPr>
          <p:cNvPr id="5" name="Text Box 47"/>
          <p:cNvSpPr txBox="1">
            <a:spLocks noChangeArrowheads="1"/>
          </p:cNvSpPr>
          <p:nvPr/>
        </p:nvSpPr>
        <p:spPr bwMode="auto">
          <a:xfrm>
            <a:off x="408956" y="3677703"/>
            <a:ext cx="84247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lang="zh-CN" altLang="en-US" sz="2400" b="1" dirty="0" smtClean="0">
                <a:latin typeface="Times New Roman" pitchFamily="18" charset="0"/>
                <a:ea typeface="宋体" pitchFamily="2" charset="-122"/>
              </a:rPr>
              <a:t>       戈尔巴乔夫</a:t>
            </a:r>
            <a:r>
              <a:rPr lang="zh-CN" altLang="en-US" sz="2400" b="1" dirty="0">
                <a:latin typeface="Times New Roman" pitchFamily="18" charset="0"/>
                <a:ea typeface="宋体" pitchFamily="2" charset="-122"/>
              </a:rPr>
              <a:t>改革是导致苏联解体的重要因素但不是根本原因，苏联解体的根本原因是斯大林模式的弊端长期得不到纠正，从而积累了大量的矛盾和问题，戈尔巴乔夫改革激化了这些矛盾，从而导致苏联解体。</a:t>
            </a:r>
          </a:p>
        </p:txBody>
      </p:sp>
    </p:spTree>
    <p:extLst>
      <p:ext uri="{BB962C8B-B14F-4D97-AF65-F5344CB8AC3E}">
        <p14:creationId xmlns:p14="http://schemas.microsoft.com/office/powerpoint/2010/main" val="3441119322"/>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1332" name="Object 4"/>
          <p:cNvGraphicFramePr>
            <a:graphicFrameLocks noChangeAspect="1"/>
          </p:cNvGraphicFramePr>
          <p:nvPr>
            <p:extLst>
              <p:ext uri="{D42A27DB-BD31-4B8C-83A1-F6EECF244321}">
                <p14:modId xmlns:p14="http://schemas.microsoft.com/office/powerpoint/2010/main" val="4212888101"/>
              </p:ext>
            </p:extLst>
          </p:nvPr>
        </p:nvGraphicFramePr>
        <p:xfrm>
          <a:off x="396875" y="190500"/>
          <a:ext cx="7764463" cy="639763"/>
        </p:xfrm>
        <a:graphic>
          <a:graphicData uri="http://schemas.openxmlformats.org/presentationml/2006/ole">
            <mc:AlternateContent xmlns:mc="http://schemas.openxmlformats.org/markup-compatibility/2006">
              <mc:Choice xmlns:v="urn:schemas-microsoft-com:vml" Requires="v">
                <p:oleObj spid="_x0000_s61478" name="Document" r:id="rId4" imgW="7849277" imgH="645086" progId="Word.Document.8">
                  <p:embed/>
                </p:oleObj>
              </mc:Choice>
              <mc:Fallback>
                <p:oleObj name="Document" r:id="rId4" imgW="7849277" imgH="645086" progId="Word.Document.8">
                  <p:embed/>
                  <p:pic>
                    <p:nvPicPr>
                      <p:cNvPr id="0" name=""/>
                      <p:cNvPicPr>
                        <a:picLocks noChangeAspect="1" noChangeArrowheads="1"/>
                      </p:cNvPicPr>
                      <p:nvPr/>
                    </p:nvPicPr>
                    <p:blipFill>
                      <a:blip r:embed="rId5"/>
                      <a:srcRect/>
                      <a:stretch>
                        <a:fillRect/>
                      </a:stretch>
                    </p:blipFill>
                    <p:spPr bwMode="auto">
                      <a:xfrm>
                        <a:off x="396875" y="190500"/>
                        <a:ext cx="77644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1536" name="Group 208"/>
          <p:cNvGrpSpPr>
            <a:grpSpLocks/>
          </p:cNvGrpSpPr>
          <p:nvPr/>
        </p:nvGrpSpPr>
        <p:grpSpPr bwMode="auto">
          <a:xfrm>
            <a:off x="465139" y="913284"/>
            <a:ext cx="8447087" cy="4680520"/>
            <a:chOff x="281" y="875"/>
            <a:chExt cx="5321" cy="3059"/>
          </a:xfrm>
        </p:grpSpPr>
        <p:graphicFrame>
          <p:nvGraphicFramePr>
            <p:cNvPr id="611335" name="Object 7"/>
            <p:cNvGraphicFramePr>
              <a:graphicFrameLocks noChangeAspect="1"/>
            </p:cNvGraphicFramePr>
            <p:nvPr/>
          </p:nvGraphicFramePr>
          <p:xfrm>
            <a:off x="288" y="875"/>
            <a:ext cx="5274" cy="3050"/>
          </p:xfrm>
          <a:graphic>
            <a:graphicData uri="http://schemas.openxmlformats.org/presentationml/2006/ole">
              <mc:AlternateContent xmlns:mc="http://schemas.openxmlformats.org/markup-compatibility/2006">
                <mc:Choice xmlns:v="urn:schemas-microsoft-com:vml" Requires="v">
                  <p:oleObj spid="_x0000_s61479" name="文档" r:id="rId6" imgW="8374417" imgH="4851894" progId="Word.Document.8">
                    <p:embed/>
                  </p:oleObj>
                </mc:Choice>
                <mc:Fallback>
                  <p:oleObj name="文档" r:id="rId6" imgW="8374417" imgH="4851894"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 y="875"/>
                          <a:ext cx="5274" cy="30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1336" name="Line 8"/>
            <p:cNvSpPr>
              <a:spLocks noChangeShapeType="1"/>
            </p:cNvSpPr>
            <p:nvPr/>
          </p:nvSpPr>
          <p:spPr bwMode="auto">
            <a:xfrm>
              <a:off x="281" y="891"/>
              <a:ext cx="53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1337" name="Line 9"/>
            <p:cNvSpPr>
              <a:spLocks noChangeShapeType="1"/>
            </p:cNvSpPr>
            <p:nvPr/>
          </p:nvSpPr>
          <p:spPr bwMode="auto">
            <a:xfrm>
              <a:off x="287" y="3934"/>
              <a:ext cx="53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1507" name="Rectangle 179"/>
          <p:cNvSpPr>
            <a:spLocks noChangeArrowheads="1"/>
          </p:cNvSpPr>
          <p:nvPr/>
        </p:nvSpPr>
        <p:spPr bwMode="auto">
          <a:xfrm>
            <a:off x="4543426" y="1236928"/>
            <a:ext cx="4277046" cy="421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1988</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6</a:t>
            </a:r>
            <a:r>
              <a:rPr lang="zh-CN" altLang="en-US" sz="2000" dirty="0">
                <a:latin typeface="微软雅黑" panose="020B0503020204020204" pitchFamily="34" charset="-122"/>
                <a:ea typeface="微软雅黑" panose="020B0503020204020204" pitchFamily="34" charset="-122"/>
                <a:cs typeface="Times New Roman" pitchFamily="18" charset="0"/>
              </a:rPr>
              <a:t>～</a:t>
            </a:r>
            <a:r>
              <a:rPr lang="en-US" altLang="zh-CN" sz="2000" dirty="0">
                <a:latin typeface="微软雅黑" panose="020B0503020204020204" pitchFamily="34" charset="-122"/>
                <a:ea typeface="微软雅黑" panose="020B0503020204020204" pitchFamily="34" charset="-122"/>
                <a:cs typeface="Times New Roman" pitchFamily="18" charset="0"/>
              </a:rPr>
              <a:t>7</a:t>
            </a:r>
            <a:r>
              <a:rPr lang="zh-CN" altLang="en-US" sz="2000" dirty="0">
                <a:latin typeface="微软雅黑" panose="020B0503020204020204" pitchFamily="34" charset="-122"/>
                <a:ea typeface="微软雅黑" panose="020B0503020204020204" pitchFamily="34" charset="-122"/>
                <a:cs typeface="Times New Roman" pitchFamily="18" charset="0"/>
              </a:rPr>
              <a:t>月　苏共第</a:t>
            </a:r>
            <a:r>
              <a:rPr lang="en-US" altLang="zh-CN" sz="2000" dirty="0">
                <a:latin typeface="微软雅黑" panose="020B0503020204020204" pitchFamily="34" charset="-122"/>
                <a:ea typeface="微软雅黑" panose="020B0503020204020204" pitchFamily="34" charset="-122"/>
                <a:cs typeface="Times New Roman" pitchFamily="18" charset="0"/>
              </a:rPr>
              <a:t>19</a:t>
            </a:r>
            <a:r>
              <a:rPr lang="zh-CN" altLang="en-US" sz="2000" dirty="0">
                <a:latin typeface="微软雅黑" panose="020B0503020204020204" pitchFamily="34" charset="-122"/>
                <a:ea typeface="微软雅黑" panose="020B0503020204020204" pitchFamily="34" charset="-122"/>
                <a:cs typeface="Times New Roman" pitchFamily="18" charset="0"/>
              </a:rPr>
              <a:t>次代表会</a:t>
            </a:r>
          </a:p>
          <a:p>
            <a:pPr>
              <a:lnSpc>
                <a:spcPct val="110000"/>
              </a:lnSpc>
            </a:pPr>
            <a:r>
              <a:rPr lang="zh-CN" altLang="en-US" sz="2000" dirty="0" smtClean="0">
                <a:latin typeface="微软雅黑" panose="020B0503020204020204" pitchFamily="34" charset="-122"/>
                <a:ea typeface="微软雅黑" panose="020B0503020204020204" pitchFamily="34" charset="-122"/>
                <a:cs typeface="Times New Roman" pitchFamily="18" charset="0"/>
              </a:rPr>
              <a:t>议</a:t>
            </a:r>
            <a:r>
              <a:rPr lang="zh-CN" altLang="en-US" sz="2000" dirty="0">
                <a:latin typeface="微软雅黑" panose="020B0503020204020204" pitchFamily="34" charset="-122"/>
                <a:ea typeface="微软雅黑" panose="020B0503020204020204" pitchFamily="34" charset="-122"/>
                <a:cs typeface="Times New Roman" pitchFamily="18" charset="0"/>
              </a:rPr>
              <a:t>、首次提出“</a:t>
            </a:r>
            <a:r>
              <a:rPr lang="zh-CN" altLang="en-US" sz="2000" dirty="0" smtClean="0">
                <a:latin typeface="微软雅黑" panose="020B0503020204020204" pitchFamily="34" charset="-122"/>
                <a:ea typeface="微软雅黑" panose="020B0503020204020204" pitchFamily="34" charset="-122"/>
                <a:cs typeface="Times New Roman" pitchFamily="18" charset="0"/>
              </a:rPr>
              <a:t>人道</a:t>
            </a:r>
            <a:r>
              <a:rPr lang="zh-CN" altLang="en-US" sz="2000" dirty="0">
                <a:latin typeface="微软雅黑" panose="020B0503020204020204" pitchFamily="34" charset="-122"/>
                <a:ea typeface="微软雅黑" panose="020B0503020204020204" pitchFamily="34" charset="-122"/>
                <a:cs typeface="Times New Roman" pitchFamily="18" charset="0"/>
              </a:rPr>
              <a:t>的、民主的</a:t>
            </a:r>
            <a:r>
              <a:rPr lang="zh-CN" altLang="en-US" sz="2000" dirty="0" smtClean="0">
                <a:latin typeface="微软雅黑" panose="020B0503020204020204" pitchFamily="34" charset="-122"/>
                <a:ea typeface="微软雅黑" panose="020B0503020204020204" pitchFamily="34" charset="-122"/>
                <a:cs typeface="Times New Roman" pitchFamily="18" charset="0"/>
              </a:rPr>
              <a:t>社会主义</a:t>
            </a:r>
            <a:r>
              <a:rPr lang="zh-CN" altLang="en-US" sz="2000" dirty="0">
                <a:latin typeface="微软雅黑" panose="020B0503020204020204" pitchFamily="34" charset="-122"/>
                <a:ea typeface="微软雅黑" panose="020B0503020204020204" pitchFamily="34" charset="-122"/>
                <a:cs typeface="Times New Roman" pitchFamily="18" charset="0"/>
              </a:rPr>
              <a:t>”，“公开性</a:t>
            </a:r>
            <a:r>
              <a:rPr lang="zh-CN" altLang="en-US" sz="2000" dirty="0" smtClean="0">
                <a:latin typeface="微软雅黑" panose="020B0503020204020204" pitchFamily="34" charset="-122"/>
                <a:ea typeface="微软雅黑" panose="020B0503020204020204" pitchFamily="34" charset="-122"/>
                <a:cs typeface="Times New Roman" pitchFamily="18" charset="0"/>
              </a:rPr>
              <a:t>、民主化</a:t>
            </a:r>
            <a:r>
              <a:rPr lang="zh-CN" altLang="en-US" sz="2000" dirty="0">
                <a:latin typeface="微软雅黑" panose="020B0503020204020204" pitchFamily="34" charset="-122"/>
                <a:ea typeface="微软雅黑" panose="020B0503020204020204" pitchFamily="34" charset="-122"/>
                <a:cs typeface="Times New Roman" pitchFamily="18" charset="0"/>
              </a:rPr>
              <a:t>和</a:t>
            </a:r>
            <a:r>
              <a:rPr lang="zh-CN" altLang="en-US" sz="2000" dirty="0" smtClean="0">
                <a:latin typeface="微软雅黑" panose="020B0503020204020204" pitchFamily="34" charset="-122"/>
                <a:ea typeface="微软雅黑" panose="020B0503020204020204" pitchFamily="34" charset="-122"/>
                <a:cs typeface="Times New Roman" pitchFamily="18" charset="0"/>
              </a:rPr>
              <a:t>社会主义意见</a:t>
            </a:r>
            <a:r>
              <a:rPr lang="zh-CN" altLang="en-US" sz="2000" dirty="0">
                <a:latin typeface="微软雅黑" panose="020B0503020204020204" pitchFamily="34" charset="-122"/>
                <a:ea typeface="微软雅黑" panose="020B0503020204020204" pitchFamily="34" charset="-122"/>
                <a:cs typeface="Times New Roman" pitchFamily="18" charset="0"/>
              </a:rPr>
              <a:t>的多元化”</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1989</a:t>
            </a:r>
            <a:r>
              <a:rPr lang="zh-CN" altLang="en-US" sz="2000" dirty="0">
                <a:latin typeface="微软雅黑" panose="020B0503020204020204" pitchFamily="34" charset="-122"/>
                <a:ea typeface="微软雅黑" panose="020B0503020204020204" pitchFamily="34" charset="-122"/>
                <a:cs typeface="Times New Roman" pitchFamily="18" charset="0"/>
              </a:rPr>
              <a:t>～</a:t>
            </a:r>
            <a:r>
              <a:rPr lang="en-US" altLang="zh-CN" sz="2000" dirty="0">
                <a:latin typeface="微软雅黑" panose="020B0503020204020204" pitchFamily="34" charset="-122"/>
                <a:ea typeface="微软雅黑" panose="020B0503020204020204" pitchFamily="34" charset="-122"/>
                <a:cs typeface="Times New Roman" pitchFamily="18" charset="0"/>
              </a:rPr>
              <a:t>1990</a:t>
            </a:r>
            <a:r>
              <a:rPr lang="zh-CN" altLang="en-US" sz="2000" dirty="0">
                <a:latin typeface="微软雅黑" panose="020B0503020204020204" pitchFamily="34" charset="-122"/>
                <a:ea typeface="微软雅黑" panose="020B0503020204020204" pitchFamily="34" charset="-122"/>
                <a:cs typeface="Times New Roman" pitchFamily="18" charset="0"/>
              </a:rPr>
              <a:t>年   苏联</a:t>
            </a:r>
            <a:r>
              <a:rPr lang="en-US" altLang="zh-CN" sz="2000" dirty="0">
                <a:latin typeface="微软雅黑" panose="020B0503020204020204" pitchFamily="34" charset="-122"/>
                <a:ea typeface="微软雅黑" panose="020B0503020204020204" pitchFamily="34" charset="-122"/>
                <a:cs typeface="Times New Roman" pitchFamily="18" charset="0"/>
              </a:rPr>
              <a:t>15</a:t>
            </a:r>
            <a:r>
              <a:rPr lang="zh-CN" altLang="en-US" sz="2000" dirty="0">
                <a:latin typeface="微软雅黑" panose="020B0503020204020204" pitchFamily="34" charset="-122"/>
                <a:ea typeface="微软雅黑" panose="020B0503020204020204" pitchFamily="34" charset="-122"/>
                <a:cs typeface="Times New Roman" pitchFamily="18" charset="0"/>
              </a:rPr>
              <a:t>个加盟共和</a:t>
            </a:r>
          </a:p>
          <a:p>
            <a:pPr eaLnBrk="0" hangingPunct="0">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国中</a:t>
            </a:r>
            <a:r>
              <a:rPr lang="en-US" altLang="zh-CN" sz="2000" dirty="0">
                <a:latin typeface="微软雅黑" panose="020B0503020204020204" pitchFamily="34" charset="-122"/>
                <a:ea typeface="微软雅黑" panose="020B0503020204020204" pitchFamily="34" charset="-122"/>
                <a:cs typeface="Times New Roman" pitchFamily="18" charset="0"/>
              </a:rPr>
              <a:t>14</a:t>
            </a:r>
            <a:r>
              <a:rPr lang="zh-CN" altLang="en-US" sz="2000" dirty="0">
                <a:latin typeface="微软雅黑" panose="020B0503020204020204" pitchFamily="34" charset="-122"/>
                <a:ea typeface="微软雅黑" panose="020B0503020204020204" pitchFamily="34" charset="-122"/>
                <a:cs typeface="Times New Roman" pitchFamily="18" charset="0"/>
              </a:rPr>
              <a:t>个发生民族</a:t>
            </a:r>
          </a:p>
          <a:p>
            <a:pPr eaLnBrk="0" hangingPunct="0">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骚乱和流血冲突</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1990</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1</a:t>
            </a:r>
            <a:r>
              <a:rPr lang="zh-CN" altLang="en-US" sz="2000" dirty="0">
                <a:latin typeface="微软雅黑" panose="020B0503020204020204" pitchFamily="34" charset="-122"/>
                <a:ea typeface="微软雅黑" panose="020B0503020204020204" pitchFamily="34" charset="-122"/>
                <a:cs typeface="Times New Roman" pitchFamily="18" charset="0"/>
              </a:rPr>
              <a:t>月        戈尔巴乔夫声称：</a:t>
            </a:r>
          </a:p>
          <a:p>
            <a:pPr eaLnBrk="0" hangingPunct="0">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“实行多党制</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cs typeface="Times New Roman" pitchFamily="18" charset="0"/>
              </a:rPr>
              <a:t>符</a:t>
            </a:r>
          </a:p>
          <a:p>
            <a:pPr eaLnBrk="0" hangingPunct="0">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合社会的需要。”</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1991</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12</a:t>
            </a:r>
            <a:r>
              <a:rPr lang="zh-CN" altLang="en-US" sz="2000" dirty="0">
                <a:latin typeface="微软雅黑" panose="020B0503020204020204" pitchFamily="34" charset="-122"/>
                <a:ea typeface="微软雅黑" panose="020B0503020204020204" pitchFamily="34" charset="-122"/>
                <a:cs typeface="Times New Roman" pitchFamily="18" charset="0"/>
              </a:rPr>
              <a:t>月      苏联正式解体</a:t>
            </a:r>
            <a:endParaRPr lang="zh-CN" altLang="en-US" sz="2000" b="0" dirty="0">
              <a:latin typeface="微软雅黑" panose="020B0503020204020204" pitchFamily="34" charset="-122"/>
              <a:ea typeface="微软雅黑" panose="020B0503020204020204" pitchFamily="34" charset="-122"/>
              <a:cs typeface="Times New Roman" pitchFamily="18" charset="0"/>
            </a:endParaRPr>
          </a:p>
        </p:txBody>
      </p:sp>
      <p:sp>
        <p:nvSpPr>
          <p:cNvPr id="611506" name="Rectangle 178"/>
          <p:cNvSpPr>
            <a:spLocks noChangeArrowheads="1"/>
          </p:cNvSpPr>
          <p:nvPr/>
        </p:nvSpPr>
        <p:spPr bwMode="auto">
          <a:xfrm>
            <a:off x="690563" y="1236928"/>
            <a:ext cx="3852862" cy="3885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1939</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8</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23</a:t>
            </a:r>
            <a:r>
              <a:rPr lang="zh-CN" altLang="en-US" sz="2000" dirty="0">
                <a:latin typeface="微软雅黑" panose="020B0503020204020204" pitchFamily="34" charset="-122"/>
                <a:ea typeface="微软雅黑" panose="020B0503020204020204" pitchFamily="34" charset="-122"/>
                <a:cs typeface="Times New Roman" pitchFamily="18" charset="0"/>
              </a:rPr>
              <a:t>日　苏德签订互不 </a:t>
            </a:r>
          </a:p>
          <a:p>
            <a:pPr>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侵犯条约</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1939</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9</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1</a:t>
            </a:r>
            <a:r>
              <a:rPr lang="zh-CN" altLang="en-US" sz="2000" dirty="0">
                <a:latin typeface="微软雅黑" panose="020B0503020204020204" pitchFamily="34" charset="-122"/>
                <a:ea typeface="微软雅黑" panose="020B0503020204020204" pitchFamily="34" charset="-122"/>
                <a:cs typeface="Times New Roman" pitchFamily="18" charset="0"/>
              </a:rPr>
              <a:t>日      第二次世界大     </a:t>
            </a:r>
          </a:p>
          <a:p>
            <a:pPr eaLnBrk="0" hangingPunct="0">
              <a:lnSpc>
                <a:spcPct val="110000"/>
              </a:lnSpc>
            </a:pPr>
            <a:r>
              <a:rPr lang="zh-CN" altLang="en-US" sz="2000" dirty="0">
                <a:latin typeface="微软雅黑" panose="020B0503020204020204" pitchFamily="34" charset="-122"/>
                <a:ea typeface="微软雅黑" panose="020B0503020204020204" pitchFamily="34" charset="-122"/>
                <a:cs typeface="Times New Roman" pitchFamily="18" charset="0"/>
              </a:rPr>
              <a:t>                              战爆发</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1941</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6</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22</a:t>
            </a:r>
            <a:r>
              <a:rPr lang="zh-CN" altLang="en-US" sz="2000" dirty="0">
                <a:latin typeface="微软雅黑" panose="020B0503020204020204" pitchFamily="34" charset="-122"/>
                <a:ea typeface="微软雅黑" panose="020B0503020204020204" pitchFamily="34" charset="-122"/>
                <a:cs typeface="Times New Roman" pitchFamily="18" charset="0"/>
              </a:rPr>
              <a:t>日 </a:t>
            </a:r>
            <a:r>
              <a:rPr lang="zh-CN" altLang="en-US" sz="2000" dirty="0" smtClean="0">
                <a:latin typeface="微软雅黑" panose="020B0503020204020204" pitchFamily="34" charset="-122"/>
                <a:ea typeface="微软雅黑" panose="020B0503020204020204" pitchFamily="34" charset="-122"/>
                <a:cs typeface="Times New Roman" pitchFamily="18" charset="0"/>
              </a:rPr>
              <a:t> </a:t>
            </a:r>
            <a:r>
              <a:rPr lang="zh-CN" altLang="en-US" sz="2000" dirty="0">
                <a:latin typeface="微软雅黑" panose="020B0503020204020204" pitchFamily="34" charset="-122"/>
                <a:ea typeface="微软雅黑" panose="020B0503020204020204" pitchFamily="34" charset="-122"/>
                <a:cs typeface="Times New Roman" pitchFamily="18" charset="0"/>
              </a:rPr>
              <a:t>苏德战争爆发</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1942</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1</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1</a:t>
            </a:r>
            <a:r>
              <a:rPr lang="zh-CN" altLang="en-US" sz="2000" dirty="0" smtClean="0">
                <a:latin typeface="微软雅黑" panose="020B0503020204020204" pitchFamily="34" charset="-122"/>
                <a:ea typeface="微软雅黑" panose="020B0503020204020204" pitchFamily="34" charset="-122"/>
                <a:cs typeface="Times New Roman" pitchFamily="18" charset="0"/>
              </a:rPr>
              <a:t>日</a:t>
            </a:r>
            <a:r>
              <a:rPr lang="en-US" altLang="zh-CN" sz="2000" dirty="0" smtClean="0">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联合国</a:t>
            </a:r>
            <a:r>
              <a:rPr lang="zh-CN" altLang="en-US" sz="2000" dirty="0">
                <a:latin typeface="微软雅黑" panose="020B0503020204020204" pitchFamily="34" charset="-122"/>
                <a:ea typeface="微软雅黑" panose="020B0503020204020204" pitchFamily="34" charset="-122"/>
                <a:cs typeface="Times New Roman" pitchFamily="18" charset="0"/>
              </a:rPr>
              <a:t>家</a:t>
            </a:r>
            <a:r>
              <a:rPr lang="zh-CN" altLang="en-US" sz="2000" dirty="0" smtClean="0">
                <a:latin typeface="微软雅黑" panose="020B0503020204020204" pitchFamily="34" charset="-122"/>
                <a:ea typeface="微软雅黑" panose="020B0503020204020204" pitchFamily="34" charset="-122"/>
                <a:cs typeface="Times New Roman" pitchFamily="18" charset="0"/>
              </a:rPr>
              <a:t>宣言</a:t>
            </a:r>
            <a:r>
              <a:rPr lang="en-US" altLang="zh-CN" sz="2000" dirty="0" smtClean="0">
                <a:latin typeface="微软雅黑" panose="020B0503020204020204" pitchFamily="34" charset="-122"/>
                <a:ea typeface="微软雅黑" panose="020B0503020204020204" pitchFamily="34" charset="-122"/>
                <a:cs typeface="Times New Roman" pitchFamily="18" charset="0"/>
              </a:rPr>
              <a:t>》 </a:t>
            </a:r>
            <a:r>
              <a:rPr lang="zh-CN" altLang="en-US" sz="2000" dirty="0" smtClean="0">
                <a:latin typeface="微软雅黑" panose="020B0503020204020204" pitchFamily="34" charset="-122"/>
                <a:ea typeface="微软雅黑" panose="020B0503020204020204" pitchFamily="34" charset="-122"/>
                <a:cs typeface="Times New Roman" pitchFamily="18" charset="0"/>
              </a:rPr>
              <a:t>签署</a:t>
            </a:r>
            <a:endParaRPr lang="zh-CN" altLang="en-US" sz="2000" dirty="0">
              <a:latin typeface="微软雅黑" panose="020B0503020204020204" pitchFamily="34" charset="-122"/>
              <a:ea typeface="微软雅黑" panose="020B0503020204020204" pitchFamily="34" charset="-122"/>
              <a:cs typeface="Times New Roman" pitchFamily="18" charset="0"/>
            </a:endParaRP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1942</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7</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1943</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2</a:t>
            </a:r>
            <a:r>
              <a:rPr lang="zh-CN" altLang="en-US" sz="2000" dirty="0" smtClean="0">
                <a:latin typeface="微软雅黑" panose="020B0503020204020204" pitchFamily="34" charset="-122"/>
                <a:ea typeface="微软雅黑" panose="020B0503020204020204" pitchFamily="34" charset="-122"/>
                <a:cs typeface="Times New Roman" pitchFamily="18" charset="0"/>
              </a:rPr>
              <a:t>月斯大林格勒保卫战</a:t>
            </a:r>
            <a:endParaRPr lang="zh-CN" altLang="en-US" sz="2000" dirty="0">
              <a:latin typeface="微软雅黑" panose="020B0503020204020204" pitchFamily="34" charset="-122"/>
              <a:ea typeface="微软雅黑" panose="020B0503020204020204" pitchFamily="34" charset="-122"/>
              <a:cs typeface="Times New Roman" pitchFamily="18" charset="0"/>
            </a:endParaRP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1945</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2</a:t>
            </a:r>
            <a:r>
              <a:rPr lang="zh-CN" altLang="en-US" sz="2000" dirty="0">
                <a:latin typeface="微软雅黑" panose="020B0503020204020204" pitchFamily="34" charset="-122"/>
                <a:ea typeface="微软雅黑" panose="020B0503020204020204" pitchFamily="34" charset="-122"/>
                <a:cs typeface="Times New Roman" pitchFamily="18" charset="0"/>
              </a:rPr>
              <a:t>月           雅尔塔会议</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1945</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4</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30</a:t>
            </a:r>
            <a:r>
              <a:rPr lang="zh-CN" altLang="en-US" sz="2000" dirty="0">
                <a:latin typeface="微软雅黑" panose="020B0503020204020204" pitchFamily="34" charset="-122"/>
                <a:ea typeface="微软雅黑" panose="020B0503020204020204" pitchFamily="34" charset="-122"/>
                <a:cs typeface="Times New Roman" pitchFamily="18" charset="0"/>
              </a:rPr>
              <a:t>日   苏军攻克柏林</a:t>
            </a:r>
          </a:p>
          <a:p>
            <a:pPr eaLnBrk="0" hangingPunct="0">
              <a:lnSpc>
                <a:spcPct val="110000"/>
              </a:lnSpc>
            </a:pPr>
            <a:r>
              <a:rPr lang="en-US" altLang="zh-CN" sz="2000" dirty="0">
                <a:latin typeface="微软雅黑" panose="020B0503020204020204" pitchFamily="34" charset="-122"/>
                <a:ea typeface="微软雅黑" panose="020B0503020204020204" pitchFamily="34" charset="-122"/>
                <a:cs typeface="Times New Roman" pitchFamily="18" charset="0"/>
              </a:rPr>
              <a:t>1945</a:t>
            </a:r>
            <a:r>
              <a:rPr lang="zh-CN" altLang="en-US" sz="2000" dirty="0">
                <a:latin typeface="微软雅黑" panose="020B0503020204020204" pitchFamily="34" charset="-122"/>
                <a:ea typeface="微软雅黑" panose="020B0503020204020204" pitchFamily="34" charset="-122"/>
                <a:cs typeface="Times New Roman" pitchFamily="18" charset="0"/>
              </a:rPr>
              <a:t>年</a:t>
            </a:r>
            <a:r>
              <a:rPr lang="en-US" altLang="zh-CN" sz="2000" dirty="0">
                <a:latin typeface="微软雅黑" panose="020B0503020204020204" pitchFamily="34" charset="-122"/>
                <a:ea typeface="微软雅黑" panose="020B0503020204020204" pitchFamily="34" charset="-122"/>
                <a:cs typeface="Times New Roman" pitchFamily="18" charset="0"/>
              </a:rPr>
              <a:t>8</a:t>
            </a:r>
            <a:r>
              <a:rPr lang="zh-CN" altLang="en-US" sz="2000" dirty="0">
                <a:latin typeface="微软雅黑" panose="020B0503020204020204" pitchFamily="34" charset="-122"/>
                <a:ea typeface="微软雅黑" panose="020B0503020204020204" pitchFamily="34" charset="-122"/>
                <a:cs typeface="Times New Roman" pitchFamily="18" charset="0"/>
              </a:rPr>
              <a:t>月</a:t>
            </a:r>
            <a:r>
              <a:rPr lang="en-US" altLang="zh-CN" sz="2000" dirty="0">
                <a:latin typeface="微软雅黑" panose="020B0503020204020204" pitchFamily="34" charset="-122"/>
                <a:ea typeface="微软雅黑" panose="020B0503020204020204" pitchFamily="34" charset="-122"/>
                <a:cs typeface="Times New Roman" pitchFamily="18" charset="0"/>
              </a:rPr>
              <a:t>8</a:t>
            </a:r>
            <a:r>
              <a:rPr lang="zh-CN" altLang="en-US" sz="2000" dirty="0">
                <a:latin typeface="微软雅黑" panose="020B0503020204020204" pitchFamily="34" charset="-122"/>
                <a:ea typeface="微软雅黑" panose="020B0503020204020204" pitchFamily="34" charset="-122"/>
                <a:cs typeface="Times New Roman" pitchFamily="18" charset="0"/>
              </a:rPr>
              <a:t>日     苏联对日宣战</a:t>
            </a:r>
            <a:endParaRPr lang="zh-CN" altLang="en-US" sz="2000" b="0" dirty="0">
              <a:latin typeface="微软雅黑" panose="020B0503020204020204" pitchFamily="34" charset="-122"/>
              <a:ea typeface="微软雅黑" panose="020B0503020204020204" pitchFamily="34" charset="-122"/>
              <a:cs typeface="Times New Roman" pitchFamily="18" charset="0"/>
            </a:endParaRPr>
          </a:p>
        </p:txBody>
      </p:sp>
      <p:sp>
        <p:nvSpPr>
          <p:cNvPr id="611515" name="Line 187"/>
          <p:cNvSpPr>
            <a:spLocks noChangeShapeType="1"/>
          </p:cNvSpPr>
          <p:nvPr/>
        </p:nvSpPr>
        <p:spPr bwMode="auto">
          <a:xfrm>
            <a:off x="4543425" y="952706"/>
            <a:ext cx="0" cy="4641098"/>
          </a:xfrm>
          <a:prstGeom prst="line">
            <a:avLst/>
          </a:prstGeom>
          <a:noFill/>
          <a:ln w="19050" cap="rnd">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774932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11536"/>
                                        </p:tgtEl>
                                        <p:attrNameLst>
                                          <p:attrName>style.visibility</p:attrName>
                                        </p:attrNameLst>
                                      </p:cBhvr>
                                      <p:to>
                                        <p:strVal val="visible"/>
                                      </p:to>
                                    </p:set>
                                    <p:animEffect transition="in" filter="checkerboard(across)">
                                      <p:cBhvr>
                                        <p:cTn id="7" dur="500"/>
                                        <p:tgtEl>
                                          <p:spTgt spid="6115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1515"/>
                                        </p:tgtEl>
                                        <p:attrNameLst>
                                          <p:attrName>style.visibility</p:attrName>
                                        </p:attrNameLst>
                                      </p:cBhvr>
                                      <p:to>
                                        <p:strVal val="visible"/>
                                      </p:to>
                                    </p:set>
                                    <p:animEffect transition="in" filter="blinds(horizontal)">
                                      <p:cBhvr>
                                        <p:cTn id="10" dur="500"/>
                                        <p:tgtEl>
                                          <p:spTgt spid="6115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611506"/>
                                        </p:tgtEl>
                                        <p:attrNameLst>
                                          <p:attrName>style.visibility</p:attrName>
                                        </p:attrNameLst>
                                      </p:cBhvr>
                                      <p:to>
                                        <p:strVal val="visible"/>
                                      </p:to>
                                    </p:set>
                                    <p:animEffect transition="in" filter="diamond(in)">
                                      <p:cBhvr>
                                        <p:cTn id="15" dur="2000"/>
                                        <p:tgtEl>
                                          <p:spTgt spid="61150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611507"/>
                                        </p:tgtEl>
                                        <p:attrNameLst>
                                          <p:attrName>style.visibility</p:attrName>
                                        </p:attrNameLst>
                                      </p:cBhvr>
                                      <p:to>
                                        <p:strVal val="visible"/>
                                      </p:to>
                                    </p:set>
                                    <p:animEffect transition="in" filter="diamond(in)">
                                      <p:cBhvr>
                                        <p:cTn id="20" dur="2000"/>
                                        <p:tgtEl>
                                          <p:spTgt spid="61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507" grpId="0"/>
      <p:bldP spid="611506" grpId="0"/>
      <p:bldP spid="6115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4042" name="Object 10"/>
          <p:cNvGraphicFramePr>
            <a:graphicFrameLocks noChangeAspect="1"/>
          </p:cNvGraphicFramePr>
          <p:nvPr>
            <p:extLst>
              <p:ext uri="{D42A27DB-BD31-4B8C-83A1-F6EECF244321}">
                <p14:modId xmlns:p14="http://schemas.microsoft.com/office/powerpoint/2010/main" val="3909463767"/>
              </p:ext>
            </p:extLst>
          </p:nvPr>
        </p:nvGraphicFramePr>
        <p:xfrm>
          <a:off x="539750" y="1057299"/>
          <a:ext cx="8135938" cy="1391421"/>
        </p:xfrm>
        <a:graphic>
          <a:graphicData uri="http://schemas.openxmlformats.org/presentationml/2006/ole">
            <mc:AlternateContent xmlns:mc="http://schemas.openxmlformats.org/markup-compatibility/2006">
              <mc:Choice xmlns:v="urn:schemas-microsoft-com:vml" Requires="v">
                <p:oleObj spid="_x0000_s62502" name="文档" r:id="rId3" imgW="8137372" imgH="1292006" progId="Word.Document.8">
                  <p:embed/>
                </p:oleObj>
              </mc:Choice>
              <mc:Fallback>
                <p:oleObj name="文档" r:id="rId3" imgW="8137372" imgH="129200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057299"/>
                        <a:ext cx="8135938" cy="1391421"/>
                      </a:xfrm>
                      <a:prstGeom prst="rect">
                        <a:avLst/>
                      </a:prstGeom>
                      <a:noFill/>
                      <a:ln>
                        <a:noFill/>
                      </a:ln>
                      <a:effectLst/>
                    </p:spPr>
                  </p:pic>
                </p:oleObj>
              </mc:Fallback>
            </mc:AlternateContent>
          </a:graphicData>
        </a:graphic>
      </p:graphicFrame>
      <p:graphicFrame>
        <p:nvGraphicFramePr>
          <p:cNvPr id="684043" name="Object 11"/>
          <p:cNvGraphicFramePr>
            <a:graphicFrameLocks noChangeAspect="1"/>
          </p:cNvGraphicFramePr>
          <p:nvPr>
            <p:extLst>
              <p:ext uri="{D42A27DB-BD31-4B8C-83A1-F6EECF244321}">
                <p14:modId xmlns:p14="http://schemas.microsoft.com/office/powerpoint/2010/main" val="470092921"/>
              </p:ext>
            </p:extLst>
          </p:nvPr>
        </p:nvGraphicFramePr>
        <p:xfrm>
          <a:off x="541339" y="2336270"/>
          <a:ext cx="8135937" cy="2537453"/>
        </p:xfrm>
        <a:graphic>
          <a:graphicData uri="http://schemas.openxmlformats.org/presentationml/2006/ole">
            <mc:AlternateContent xmlns:mc="http://schemas.openxmlformats.org/markup-compatibility/2006">
              <mc:Choice xmlns:v="urn:schemas-microsoft-com:vml" Requires="v">
                <p:oleObj spid="_x0000_s62503" name="文档" r:id="rId5" imgW="8173734" imgH="2371258" progId="Word.Document.8">
                  <p:embed/>
                </p:oleObj>
              </mc:Choice>
              <mc:Fallback>
                <p:oleObj name="文档" r:id="rId5" imgW="8173734" imgH="237125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39" y="2336270"/>
                        <a:ext cx="8135937" cy="253745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368139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4043"/>
                                        </p:tgtEl>
                                        <p:attrNameLst>
                                          <p:attrName>style.visibility</p:attrName>
                                        </p:attrNameLst>
                                      </p:cBhvr>
                                      <p:to>
                                        <p:strVal val="visible"/>
                                      </p:to>
                                    </p:set>
                                    <p:animEffect transition="in" filter="blinds(horizontal)">
                                      <p:cBhvr>
                                        <p:cTn id="7" dur="500"/>
                                        <p:tgtEl>
                                          <p:spTgt spid="68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37220"/>
            <a:ext cx="8784976" cy="4893647"/>
          </a:xfrm>
          <a:prstGeom prst="rect">
            <a:avLst/>
          </a:prstGeom>
          <a:noFill/>
        </p:spPr>
        <p:txBody>
          <a:bodyPr wrap="square" rtlCol="0">
            <a:spAutoFit/>
          </a:bodyPr>
          <a:lstStyle/>
          <a:p>
            <a:pPr algn="just">
              <a:lnSpc>
                <a:spcPct val="120000"/>
              </a:lnSpc>
            </a:pPr>
            <a:r>
              <a:rPr lang="zh-CN" altLang="en-US" sz="2600" dirty="0" smtClean="0">
                <a:latin typeface="微软雅黑" panose="020B0503020204020204" pitchFamily="34" charset="-122"/>
                <a:ea typeface="微软雅黑" panose="020B0503020204020204" pitchFamily="34" charset="-122"/>
              </a:rPr>
              <a:t>苏联解体的原因：</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600" dirty="0" smtClean="0">
                <a:latin typeface="微软雅黑" panose="020B0503020204020204" pitchFamily="34" charset="-122"/>
                <a:ea typeface="微软雅黑" panose="020B0503020204020204" pitchFamily="34" charset="-122"/>
              </a:rPr>
              <a:t>经济管理的行政化、指令化，排斥商品经济和市场，这种僵化的经济体制不能适应现代经济的发展变化。</a:t>
            </a:r>
            <a:endParaRPr lang="en-US" altLang="zh-CN" sz="2600" dirty="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600" dirty="0" smtClean="0">
                <a:latin typeface="微软雅黑" panose="020B0503020204020204" pitchFamily="34" charset="-122"/>
                <a:ea typeface="微软雅黑" panose="020B0503020204020204" pitchFamily="34" charset="-122"/>
              </a:rPr>
              <a:t>政治上集权专断、官僚主义和腐化，破坏了民主和法制，权力距离人民太远。</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600" dirty="0" smtClean="0">
                <a:latin typeface="微软雅黑" panose="020B0503020204020204" pitchFamily="34" charset="-122"/>
                <a:ea typeface="微软雅黑" panose="020B0503020204020204" pitchFamily="34" charset="-122"/>
              </a:rPr>
              <a:t>思想上背离了马列主义，放弃了思想领域的斗争，多元化使得思想混乱，矛盾丛生。</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600" dirty="0" smtClean="0">
                <a:latin typeface="微软雅黑" panose="020B0503020204020204" pitchFamily="34" charset="-122"/>
                <a:ea typeface="微软雅黑" panose="020B0503020204020204" pitchFamily="34" charset="-122"/>
              </a:rPr>
              <a:t>民族问题、联邦制下的加盟共和国问题解决鲁莽、粗暴，缺乏科学的远见。</a:t>
            </a:r>
            <a:endParaRPr lang="en-US" altLang="zh-CN" sz="26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600" dirty="0" smtClean="0">
                <a:latin typeface="微软雅黑" panose="020B0503020204020204" pitchFamily="34" charset="-122"/>
                <a:ea typeface="微软雅黑" panose="020B0503020204020204" pitchFamily="34" charset="-122"/>
              </a:rPr>
              <a:t>对西方的意识形态渗透、和平演变战略的忽视。</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7655781"/>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7"/>
          <p:cNvSpPr txBox="1">
            <a:spLocks noChangeArrowheads="1"/>
          </p:cNvSpPr>
          <p:nvPr/>
        </p:nvSpPr>
        <p:spPr bwMode="auto">
          <a:xfrm>
            <a:off x="223876" y="116840"/>
            <a:ext cx="43926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solidFill>
                  <a:srgbClr val="C00000"/>
                </a:solidFill>
                <a:latin typeface="宋体" pitchFamily="2" charset="-122"/>
                <a:ea typeface="宋体" pitchFamily="2" charset="-122"/>
              </a:rPr>
              <a:t>1</a:t>
            </a:r>
            <a:r>
              <a:rPr lang="zh-CN" altLang="en-US" sz="3200" b="1" dirty="0">
                <a:solidFill>
                  <a:srgbClr val="C00000"/>
                </a:solidFill>
                <a:latin typeface="宋体" pitchFamily="2" charset="-122"/>
                <a:ea typeface="宋体" pitchFamily="2" charset="-122"/>
              </a:rPr>
              <a:t>．简要图示</a:t>
            </a:r>
          </a:p>
        </p:txBody>
      </p:sp>
      <p:pic>
        <p:nvPicPr>
          <p:cNvPr id="7"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86" y="4687515"/>
            <a:ext cx="411685" cy="10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690" y="3886585"/>
            <a:ext cx="442901" cy="170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591" y="4034513"/>
            <a:ext cx="376563" cy="134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082" y="3886585"/>
            <a:ext cx="2101343" cy="991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472" y="5059744"/>
            <a:ext cx="2132562" cy="446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034" y="4034513"/>
            <a:ext cx="181454" cy="130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4899" y="4034513"/>
            <a:ext cx="3264205" cy="1455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5161" y="4151935"/>
            <a:ext cx="163893" cy="117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054" y="3913269"/>
            <a:ext cx="503386" cy="167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989" y="3973949"/>
            <a:ext cx="760932" cy="160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8" descr="LS168"/>
          <p:cNvPicPr>
            <a:picLocks noChangeAspect="1" noChangeArrowheads="1"/>
          </p:cNvPicPr>
          <p:nvPr/>
        </p:nvPicPr>
        <p:blipFill rotWithShape="1">
          <a:blip r:embed="rId12">
            <a:extLst>
              <a:ext uri="{28A0092B-C50C-407E-A947-70E740481C1C}">
                <a14:useLocalDpi xmlns:a14="http://schemas.microsoft.com/office/drawing/2010/main" val="0"/>
              </a:ext>
            </a:extLst>
          </a:blip>
          <a:srcRect l="2252" t="4949" r="4379" b="3123"/>
          <a:stretch/>
        </p:blipFill>
        <p:spPr bwMode="auto">
          <a:xfrm>
            <a:off x="3275857" y="116840"/>
            <a:ext cx="4821544" cy="353274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5539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6"/>
          <p:cNvSpPr txBox="1">
            <a:spLocks noChangeArrowheads="1"/>
          </p:cNvSpPr>
          <p:nvPr/>
        </p:nvSpPr>
        <p:spPr bwMode="auto">
          <a:xfrm>
            <a:off x="251519" y="114524"/>
            <a:ext cx="42247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smtClean="0">
                <a:solidFill>
                  <a:srgbClr val="C00000"/>
                </a:solidFill>
                <a:latin typeface="微软雅黑" panose="020B0503020204020204" pitchFamily="34" charset="-122"/>
                <a:ea typeface="微软雅黑" panose="020B0503020204020204" pitchFamily="34" charset="-122"/>
              </a:rPr>
              <a:t>三</a:t>
            </a:r>
            <a:r>
              <a:rPr lang="zh-CN" altLang="en-US" sz="2400" b="1" dirty="0">
                <a:solidFill>
                  <a:srgbClr val="C00000"/>
                </a:solidFill>
                <a:latin typeface="微软雅黑" panose="020B0503020204020204" pitchFamily="34" charset="-122"/>
                <a:ea typeface="微软雅黑" panose="020B0503020204020204" pitchFamily="34" charset="-122"/>
              </a:rPr>
              <a:t>个角度理解苏联改革</a:t>
            </a:r>
          </a:p>
        </p:txBody>
      </p:sp>
      <p:sp>
        <p:nvSpPr>
          <p:cNvPr id="3" name="Text Box 47"/>
          <p:cNvSpPr txBox="1">
            <a:spLocks noChangeArrowheads="1"/>
          </p:cNvSpPr>
          <p:nvPr/>
        </p:nvSpPr>
        <p:spPr bwMode="auto">
          <a:xfrm>
            <a:off x="107504" y="664375"/>
            <a:ext cx="9001000" cy="478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4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知识角度：斯大林模式的弊端</a:t>
            </a:r>
            <a:r>
              <a:rPr lang="zh-CN" altLang="en-US" sz="2000" b="1" dirty="0" smtClean="0">
                <a:latin typeface="微软雅黑" panose="020B0503020204020204" pitchFamily="34" charset="-122"/>
                <a:ea typeface="微软雅黑" panose="020B0503020204020204" pitchFamily="34" charset="-122"/>
              </a:rPr>
              <a:t>是战后</a:t>
            </a:r>
            <a:r>
              <a:rPr lang="zh-CN" altLang="en-US" sz="2000" b="1" dirty="0">
                <a:latin typeface="微软雅黑" panose="020B0503020204020204" pitchFamily="34" charset="-122"/>
                <a:ea typeface="微软雅黑" panose="020B0503020204020204" pitchFamily="34" charset="-122"/>
              </a:rPr>
              <a:t>苏联多次进行改革的</a:t>
            </a:r>
            <a:r>
              <a:rPr lang="zh-CN" altLang="en-US" sz="2000" b="1" dirty="0" smtClean="0">
                <a:latin typeface="微软雅黑" panose="020B0503020204020204" pitchFamily="34" charset="-122"/>
                <a:ea typeface="微软雅黑" panose="020B0503020204020204" pitchFamily="34" charset="-122"/>
              </a:rPr>
              <a:t>根源。赫、勃二人改革在农业和重工业上各有侧重，但</a:t>
            </a:r>
            <a:r>
              <a:rPr lang="zh-CN" altLang="en-US" sz="2000" b="1" dirty="0" smtClean="0">
                <a:solidFill>
                  <a:srgbClr val="C00000"/>
                </a:solidFill>
                <a:latin typeface="微软雅黑" panose="020B0503020204020204" pitchFamily="34" charset="-122"/>
                <a:ea typeface="微软雅黑" panose="020B0503020204020204" pitchFamily="34" charset="-122"/>
              </a:rPr>
              <a:t>都</a:t>
            </a:r>
            <a:r>
              <a:rPr lang="zh-CN" altLang="en-US" sz="2000" b="1" dirty="0">
                <a:solidFill>
                  <a:srgbClr val="C00000"/>
                </a:solidFill>
                <a:latin typeface="微软雅黑" panose="020B0503020204020204" pitchFamily="34" charset="-122"/>
                <a:ea typeface="微软雅黑" panose="020B0503020204020204" pitchFamily="34" charset="-122"/>
              </a:rPr>
              <a:t>没有突破斯大林</a:t>
            </a:r>
            <a:r>
              <a:rPr lang="zh-CN" altLang="en-US" sz="2000" b="1" dirty="0" smtClean="0">
                <a:solidFill>
                  <a:srgbClr val="C00000"/>
                </a:solidFill>
                <a:latin typeface="微软雅黑" panose="020B0503020204020204" pitchFamily="34" charset="-122"/>
                <a:ea typeface="微软雅黑" panose="020B0503020204020204" pitchFamily="34" charset="-122"/>
              </a:rPr>
              <a:t>模式</a:t>
            </a:r>
            <a:r>
              <a:rPr lang="zh-CN" altLang="en-US" sz="2000" b="1" dirty="0" smtClean="0">
                <a:latin typeface="微软雅黑" panose="020B0503020204020204" pitchFamily="34" charset="-122"/>
                <a:ea typeface="微软雅黑" panose="020B0503020204020204" pitchFamily="34" charset="-122"/>
              </a:rPr>
              <a:t>；戈尔巴乔夫</a:t>
            </a:r>
            <a:r>
              <a:rPr lang="zh-CN" altLang="en-US" sz="2000" b="1" dirty="0">
                <a:latin typeface="微软雅黑" panose="020B0503020204020204" pitchFamily="34" charset="-122"/>
                <a:ea typeface="微软雅黑" panose="020B0503020204020204" pitchFamily="34" charset="-122"/>
              </a:rPr>
              <a:t>制定经济发展的加速战略，用经济管理方法代替原来的行政命令</a:t>
            </a:r>
            <a:r>
              <a:rPr lang="zh-CN" altLang="en-US" sz="2000" b="1" dirty="0" smtClean="0">
                <a:latin typeface="微软雅黑" panose="020B0503020204020204" pitchFamily="34" charset="-122"/>
                <a:ea typeface="微软雅黑" panose="020B0503020204020204" pitchFamily="34" charset="-122"/>
              </a:rPr>
              <a:t>，却在</a:t>
            </a:r>
            <a:r>
              <a:rPr lang="zh-CN" altLang="en-US" sz="2000" b="1" dirty="0" smtClean="0">
                <a:solidFill>
                  <a:srgbClr val="C00000"/>
                </a:solidFill>
                <a:latin typeface="微软雅黑" panose="020B0503020204020204" pitchFamily="34" charset="-122"/>
                <a:ea typeface="微软雅黑" panose="020B0503020204020204" pitchFamily="34" charset="-122"/>
              </a:rPr>
              <a:t>政治上背离</a:t>
            </a:r>
            <a:r>
              <a:rPr lang="zh-CN" altLang="en-US" sz="2000" b="1" dirty="0">
                <a:solidFill>
                  <a:srgbClr val="C00000"/>
                </a:solidFill>
                <a:latin typeface="微软雅黑" panose="020B0503020204020204" pitchFamily="34" charset="-122"/>
                <a:ea typeface="微软雅黑" panose="020B0503020204020204" pitchFamily="34" charset="-122"/>
              </a:rPr>
              <a:t>了社会主义方向</a:t>
            </a:r>
            <a:r>
              <a:rPr lang="zh-CN" altLang="en-US" sz="2000" b="1" dirty="0">
                <a:latin typeface="微软雅黑" panose="020B0503020204020204" pitchFamily="34" charset="-122"/>
                <a:ea typeface="微软雅黑" panose="020B0503020204020204" pitchFamily="34" charset="-122"/>
              </a:rPr>
              <a:t>，最终以苏联解体而告终，斯大林模式是苏联解体的历史根源。</a:t>
            </a:r>
          </a:p>
          <a:p>
            <a:pPr algn="just">
              <a:lnSpc>
                <a:spcPct val="14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史观角度：从全球史观的角度考虑，在苏联社会主义改革时期，全球经济的发展呈现出</a:t>
            </a:r>
            <a:r>
              <a:rPr lang="zh-CN" altLang="en-US" sz="2000" b="1" dirty="0">
                <a:solidFill>
                  <a:srgbClr val="C00000"/>
                </a:solidFill>
                <a:latin typeface="微软雅黑" panose="020B0503020204020204" pitchFamily="34" charset="-122"/>
                <a:ea typeface="微软雅黑" panose="020B0503020204020204" pitchFamily="34" charset="-122"/>
              </a:rPr>
              <a:t>“半球化”的发展模式</a:t>
            </a:r>
            <a:r>
              <a:rPr lang="zh-CN" altLang="en-US" sz="2000" b="1" dirty="0">
                <a:latin typeface="微软雅黑" panose="020B0503020204020204" pitchFamily="34" charset="-122"/>
                <a:ea typeface="微软雅黑" panose="020B0503020204020204" pitchFamily="34" charset="-122"/>
              </a:rPr>
              <a:t>，即世界上主要存在着资本主义市场经济和社会主义计划经济，</a:t>
            </a:r>
            <a:r>
              <a:rPr lang="zh-CN" altLang="en-US" sz="2000" b="1" dirty="0" smtClean="0">
                <a:latin typeface="微软雅黑" panose="020B0503020204020204" pitchFamily="34" charset="-122"/>
                <a:ea typeface="微软雅黑" panose="020B0503020204020204" pitchFamily="34" charset="-122"/>
              </a:rPr>
              <a:t>二者在政治、经济、军事和意识形态等领域互相</a:t>
            </a:r>
            <a:r>
              <a:rPr lang="zh-CN" altLang="en-US" sz="2000" b="1" dirty="0">
                <a:latin typeface="微软雅黑" panose="020B0503020204020204" pitchFamily="34" charset="-122"/>
                <a:ea typeface="微软雅黑" panose="020B0503020204020204" pitchFamily="34" charset="-122"/>
              </a:rPr>
              <a:t>斗争、此消彼长可以带来很多值得深思的经验和教训</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gn="just">
              <a:lnSpc>
                <a:spcPct val="14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热点角度：中国独具特色的社会主义市场经济发展模式，给中国经济带来了空前的发展活力。从这一现实热点出发，把苏联改革留下的经验和教训进行总结和深思是非常有必要的</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04115"/>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81236"/>
            <a:ext cx="8280920" cy="4616648"/>
          </a:xfrm>
          <a:prstGeom prst="rect">
            <a:avLst/>
          </a:prstGeom>
        </p:spPr>
        <p:txBody>
          <a:bodyPr wrap="square">
            <a:spAutoFit/>
          </a:bodyPr>
          <a:lstStyle/>
          <a:p>
            <a:pPr algn="just" hangingPunct="0">
              <a:lnSpc>
                <a:spcPct val="150000"/>
              </a:lnSpc>
            </a:pPr>
            <a:r>
              <a:rPr lang="zh-CN" altLang="en-US" sz="2800" b="1" dirty="0" smtClean="0">
                <a:latin typeface="微软雅黑" panose="020B0503020204020204" pitchFamily="34" charset="-122"/>
                <a:ea typeface="微软雅黑" panose="020B0503020204020204" pitchFamily="34" charset="-122"/>
              </a:rPr>
              <a:t>社会主义改革的经验和</a:t>
            </a:r>
            <a:r>
              <a:rPr lang="zh-CN" altLang="zh-CN" sz="2800" b="1" dirty="0" smtClean="0">
                <a:latin typeface="微软雅黑" panose="020B0503020204020204" pitchFamily="34" charset="-122"/>
                <a:ea typeface="微软雅黑" panose="020B0503020204020204" pitchFamily="34" charset="-122"/>
              </a:rPr>
              <a:t>教训：</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zh-CN" sz="2800" b="1" dirty="0" smtClean="0">
                <a:latin typeface="微软雅黑" panose="020B0503020204020204" pitchFamily="34" charset="-122"/>
                <a:ea typeface="微软雅黑" panose="020B0503020204020204" pitchFamily="34" charset="-122"/>
              </a:rPr>
              <a:t>必须</a:t>
            </a:r>
            <a:r>
              <a:rPr lang="zh-CN" altLang="en-US" sz="2800" b="1" dirty="0" smtClean="0">
                <a:latin typeface="微软雅黑" panose="020B0503020204020204" pitchFamily="34" charset="-122"/>
                <a:ea typeface="微软雅黑" panose="020B0503020204020204" pitchFamily="34" charset="-122"/>
              </a:rPr>
              <a:t>实事求是，走</a:t>
            </a:r>
            <a:r>
              <a:rPr lang="zh-CN" altLang="zh-CN" sz="2800" b="1" dirty="0" smtClean="0">
                <a:latin typeface="微软雅黑" panose="020B0503020204020204" pitchFamily="34" charset="-122"/>
                <a:ea typeface="微软雅黑" panose="020B0503020204020204" pitchFamily="34" charset="-122"/>
              </a:rPr>
              <a:t>适合</a:t>
            </a:r>
            <a:r>
              <a:rPr lang="zh-CN" altLang="zh-CN" sz="2800" b="1" dirty="0">
                <a:latin typeface="微软雅黑" panose="020B0503020204020204" pitchFamily="34" charset="-122"/>
                <a:ea typeface="微软雅黑" panose="020B0503020204020204" pitchFamily="34" charset="-122"/>
              </a:rPr>
              <a:t>本国国情的</a:t>
            </a:r>
            <a:r>
              <a:rPr lang="zh-CN" altLang="zh-CN" sz="2800" b="1" dirty="0" smtClean="0">
                <a:latin typeface="微软雅黑" panose="020B0503020204020204" pitchFamily="34" charset="-122"/>
                <a:ea typeface="微软雅黑" panose="020B0503020204020204" pitchFamily="34" charset="-122"/>
              </a:rPr>
              <a:t>道路</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en-US" sz="2800" b="1" dirty="0" smtClean="0">
                <a:latin typeface="微软雅黑" panose="020B0503020204020204" pitchFamily="34" charset="-122"/>
                <a:ea typeface="微软雅黑" panose="020B0503020204020204" pitchFamily="34" charset="-122"/>
              </a:rPr>
              <a:t>生产关系和</a:t>
            </a:r>
            <a:r>
              <a:rPr lang="zh-CN" altLang="zh-CN" sz="2800" b="1" dirty="0" smtClean="0">
                <a:latin typeface="微软雅黑" panose="020B0503020204020204" pitchFamily="34" charset="-122"/>
                <a:ea typeface="微软雅黑" panose="020B0503020204020204" pitchFamily="34" charset="-122"/>
              </a:rPr>
              <a:t>生产力</a:t>
            </a:r>
            <a:r>
              <a:rPr lang="zh-CN" altLang="en-US" sz="2800" b="1" dirty="0" smtClean="0">
                <a:latin typeface="微软雅黑" panose="020B0503020204020204" pitchFamily="34" charset="-122"/>
                <a:ea typeface="微软雅黑" panose="020B0503020204020204" pitchFamily="34" charset="-122"/>
              </a:rPr>
              <a:t>要适应，注意效率和公平</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en-US" sz="2800" b="1" dirty="0" smtClean="0">
                <a:latin typeface="微软雅黑" panose="020B0503020204020204" pitchFamily="34" charset="-122"/>
                <a:ea typeface="微软雅黑" panose="020B0503020204020204" pitchFamily="34" charset="-122"/>
              </a:rPr>
              <a:t>处理好经济建设规模与</a:t>
            </a:r>
            <a:r>
              <a:rPr lang="zh-CN" altLang="en-US" sz="2800" b="1" dirty="0">
                <a:latin typeface="微软雅黑" panose="020B0503020204020204" pitchFamily="34" charset="-122"/>
                <a:ea typeface="微软雅黑" panose="020B0503020204020204" pitchFamily="34" charset="-122"/>
              </a:rPr>
              <a:t>速度</a:t>
            </a:r>
            <a:r>
              <a:rPr lang="zh-CN" altLang="en-US" sz="2800" b="1" dirty="0" smtClean="0">
                <a:latin typeface="微软雅黑" panose="020B0503020204020204" pitchFamily="34" charset="-122"/>
                <a:ea typeface="微软雅黑" panose="020B0503020204020204" pitchFamily="34" charset="-122"/>
              </a:rPr>
              <a:t>、主次矛盾的问题</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zh-CN" sz="2800" b="1" dirty="0" smtClean="0">
                <a:latin typeface="微软雅黑" panose="020B0503020204020204" pitchFamily="34" charset="-122"/>
                <a:ea typeface="微软雅黑" panose="020B0503020204020204" pitchFamily="34" charset="-122"/>
              </a:rPr>
              <a:t>处理</a:t>
            </a:r>
            <a:r>
              <a:rPr lang="zh-CN" altLang="zh-CN" sz="2800" b="1" dirty="0">
                <a:latin typeface="微软雅黑" panose="020B0503020204020204" pitchFamily="34" charset="-122"/>
                <a:ea typeface="微软雅黑" panose="020B0503020204020204" pitchFamily="34" charset="-122"/>
              </a:rPr>
              <a:t>好</a:t>
            </a:r>
            <a:r>
              <a:rPr lang="zh-CN" altLang="en-US" sz="2800" b="1" dirty="0">
                <a:latin typeface="微软雅黑" panose="020B0503020204020204" pitchFamily="34" charset="-122"/>
                <a:ea typeface="微软雅黑" panose="020B0503020204020204" pitchFamily="34" charset="-122"/>
              </a:rPr>
              <a:t>改革</a:t>
            </a:r>
            <a:r>
              <a:rPr lang="zh-CN" altLang="zh-CN" sz="2800" b="1" dirty="0">
                <a:latin typeface="微软雅黑" panose="020B0503020204020204" pitchFamily="34" charset="-122"/>
                <a:ea typeface="微软雅黑" panose="020B0503020204020204" pitchFamily="34" charset="-122"/>
              </a:rPr>
              <a:t>、发展、稳定三者之间的</a:t>
            </a:r>
            <a:r>
              <a:rPr lang="zh-CN" altLang="zh-CN" sz="2800" b="1" dirty="0" smtClean="0">
                <a:latin typeface="微软雅黑" panose="020B0503020204020204" pitchFamily="34" charset="-122"/>
                <a:ea typeface="微软雅黑" panose="020B0503020204020204" pitchFamily="34" charset="-122"/>
              </a:rPr>
              <a:t>关系</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处理</a:t>
            </a:r>
            <a:r>
              <a:rPr lang="zh-CN" altLang="en-US" sz="2800" b="1" dirty="0" smtClean="0">
                <a:latin typeface="微软雅黑" panose="020B0503020204020204" pitchFamily="34" charset="-122"/>
                <a:ea typeface="微软雅黑" panose="020B0503020204020204" pitchFamily="34" charset="-122"/>
              </a:rPr>
              <a:t>好民族问题，实现民族团结、繁荣</a:t>
            </a:r>
            <a:endParaRPr lang="en-US" altLang="zh-CN" sz="2800" b="1" dirty="0" smtClean="0">
              <a:latin typeface="微软雅黑" panose="020B0503020204020204" pitchFamily="34" charset="-122"/>
              <a:ea typeface="微软雅黑" panose="020B0503020204020204" pitchFamily="34" charset="-122"/>
            </a:endParaRPr>
          </a:p>
          <a:p>
            <a:pPr marL="457200" indent="-457200" algn="just" hangingPunct="0">
              <a:lnSpc>
                <a:spcPct val="150000"/>
              </a:lnSpc>
              <a:buFont typeface="Wingdings" panose="05000000000000000000" pitchFamily="2" charset="2"/>
              <a:buChar char="Ø"/>
            </a:pPr>
            <a:r>
              <a:rPr lang="zh-CN" altLang="en-US" sz="2800" b="1" dirty="0" smtClean="0">
                <a:latin typeface="微软雅黑" panose="020B0503020204020204" pitchFamily="34" charset="-122"/>
                <a:ea typeface="微软雅黑" panose="020B0503020204020204" pitchFamily="34" charset="-122"/>
              </a:rPr>
              <a:t>民主法治建设，思想不能偏离方向</a:t>
            </a:r>
            <a:endParaRPr lang="zh-CN"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094425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9000" y="1155730"/>
            <a:ext cx="4852610" cy="523220"/>
          </a:xfrm>
          <a:prstGeom prst="rect">
            <a:avLst/>
          </a:prstGeom>
          <a:noFill/>
        </p:spPr>
        <p:txBody>
          <a:bodyPr wrap="none" rtlCol="0">
            <a:spAutoFit/>
          </a:bodyPr>
          <a:lstStyle/>
          <a:p>
            <a:r>
              <a:rPr lang="zh-CN" altLang="en-US" sz="2800" dirty="0" smtClean="0">
                <a:solidFill>
                  <a:srgbClr val="C00000"/>
                </a:solidFill>
                <a:latin typeface="微软雅黑" panose="020B0503020204020204" pitchFamily="34" charset="-122"/>
                <a:ea typeface="微软雅黑" panose="020B0503020204020204" pitchFamily="34" charset="-122"/>
              </a:rPr>
              <a:t>社会主义在中国的曲折和发展</a:t>
            </a:r>
            <a:endParaRPr lang="zh-CN" altLang="en-US" sz="2800" dirty="0">
              <a:solidFill>
                <a:srgbClr val="C00000"/>
              </a:solidFill>
              <a:latin typeface="微软雅黑" panose="020B0503020204020204" pitchFamily="34" charset="-122"/>
              <a:ea typeface="微软雅黑" panose="020B0503020204020204" pitchFamily="34" charset="-122"/>
            </a:endParaRPr>
          </a:p>
        </p:txBody>
      </p:sp>
      <p:pic>
        <p:nvPicPr>
          <p:cNvPr id="542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6764" t="6183" r="6531" b="9336"/>
          <a:stretch/>
        </p:blipFill>
        <p:spPr bwMode="auto">
          <a:xfrm>
            <a:off x="467544" y="2156091"/>
            <a:ext cx="1656184" cy="2345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242" y="2432263"/>
            <a:ext cx="2739901" cy="179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16" y="2432263"/>
            <a:ext cx="3416588" cy="182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059566"/>
      </p:ext>
    </p:extLst>
  </p:cSld>
  <p:clrMapOvr>
    <a:masterClrMapping/>
  </p:clrMapOvr>
  <p:transition spd="med">
    <p:check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904874"/>
            <a:ext cx="7874000" cy="4616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818911"/>
      </p:ext>
    </p:extLst>
  </p:cSld>
  <p:clrMapOvr>
    <a:masterClrMapping/>
  </p:clrMapOvr>
  <p:transition spd="med">
    <p:split orient="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943"/>
          <a:stretch/>
        </p:blipFill>
        <p:spPr bwMode="auto">
          <a:xfrm>
            <a:off x="222173" y="697260"/>
            <a:ext cx="874231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762680"/>
      </p:ext>
    </p:extLst>
  </p:cSld>
  <p:clrMapOvr>
    <a:masterClrMapping/>
  </p:clrMapOvr>
  <p:transition spd="med">
    <p:circl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53244"/>
            <a:ext cx="8640960" cy="4401205"/>
          </a:xfrm>
          <a:prstGeom prst="rect">
            <a:avLst/>
          </a:prstGeom>
          <a:noFill/>
        </p:spPr>
        <p:txBody>
          <a:bodyPr wrap="square" rtlCol="0">
            <a:spAutoFit/>
          </a:bodyPr>
          <a:lstStyle/>
          <a:p>
            <a:pPr indent="504000" algn="just"/>
            <a:r>
              <a:rPr lang="zh-CN" altLang="en-US" sz="2800" dirty="0" smtClean="0">
                <a:latin typeface="微软雅黑" panose="020B0503020204020204" pitchFamily="34" charset="-122"/>
                <a:ea typeface="微软雅黑" panose="020B0503020204020204" pitchFamily="34" charset="-122"/>
              </a:rPr>
              <a:t>  新中国建立后，随着三大改造的完成，社会主义制度建立起来，我国开始进入社会主义初级阶段。五六十年代，在探索社会主义建设的道路中，既有诸如中共八大、“八字方针”等正确决策；也有“大跃进”、人民公社化与“文化大革命”的重大失误。</a:t>
            </a:r>
            <a:r>
              <a:rPr lang="en-US" altLang="zh-CN" sz="2800" dirty="0" smtClean="0">
                <a:latin typeface="微软雅黑" panose="020B0503020204020204" pitchFamily="34" charset="-122"/>
                <a:ea typeface="微软雅黑" panose="020B0503020204020204" pitchFamily="34" charset="-122"/>
              </a:rPr>
              <a:t>1978</a:t>
            </a:r>
            <a:r>
              <a:rPr lang="zh-CN" altLang="en-US" sz="2800" dirty="0" smtClean="0">
                <a:latin typeface="微软雅黑" panose="020B0503020204020204" pitchFamily="34" charset="-122"/>
                <a:ea typeface="微软雅黑" panose="020B0503020204020204" pitchFamily="34" charset="-122"/>
              </a:rPr>
              <a:t>年，十一届三中全会后，中国实行改革开放，走上了有中国特色的社会主义建设道路。以邓小平南巡和十四大为标志，中国社会主义经济建设进入建立和完善社会主义市场经济体制的阶段，取得了举世瞩目的成就。</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8473024"/>
      </p:ext>
    </p:extLst>
  </p:cSld>
  <p:clrMapOvr>
    <a:masterClrMapping/>
  </p:clrMapOvr>
  <p:transition spd="med">
    <p:randomBar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512" y="1057300"/>
            <a:ext cx="9577064" cy="3194721"/>
          </a:xfrm>
          <a:prstGeom prst="rect">
            <a:avLst/>
          </a:prstGeom>
        </p:spPr>
        <p:txBody>
          <a:bodyPr wrap="square">
            <a:spAutoFit/>
          </a:bodyPr>
          <a:lstStyle/>
          <a:p>
            <a:pPr hangingPunct="0">
              <a:lnSpc>
                <a:spcPct val="120000"/>
              </a:lnSpc>
            </a:pPr>
            <a:r>
              <a:rPr lang="zh-CN" altLang="en-US" sz="2800" b="1" dirty="0">
                <a:latin typeface="微软雅黑" panose="020B0503020204020204" pitchFamily="34" charset="-122"/>
                <a:ea typeface="微软雅黑" panose="020B0503020204020204" pitchFamily="34" charset="-122"/>
              </a:rPr>
              <a:t>考</a:t>
            </a:r>
            <a:r>
              <a:rPr lang="zh-CN" altLang="en-US" sz="2800" b="1" dirty="0" smtClean="0">
                <a:latin typeface="微软雅黑" panose="020B0503020204020204" pitchFamily="34" charset="-122"/>
                <a:ea typeface="微软雅黑" panose="020B0503020204020204" pitchFamily="34" charset="-122"/>
              </a:rPr>
              <a:t>纲：</a:t>
            </a:r>
            <a:endParaRPr lang="en-US" altLang="zh-CN" sz="2800" b="1" dirty="0" smtClean="0">
              <a:latin typeface="微软雅黑" panose="020B0503020204020204" pitchFamily="34" charset="-122"/>
              <a:ea typeface="微软雅黑" panose="020B0503020204020204" pitchFamily="34" charset="-122"/>
            </a:endParaRPr>
          </a:p>
          <a:p>
            <a:pPr hangingPunct="0">
              <a:lnSpc>
                <a:spcPct val="120000"/>
              </a:lnSpc>
            </a:pPr>
            <a:r>
              <a:rPr lang="en-US" altLang="zh-CN" sz="2800" b="1" dirty="0" smtClean="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1)20</a:t>
            </a:r>
            <a:r>
              <a:rPr lang="zh-CN" altLang="zh-CN" sz="2800" b="1" dirty="0">
                <a:latin typeface="微软雅黑" panose="020B0503020204020204" pitchFamily="34" charset="-122"/>
                <a:ea typeface="微软雅黑" panose="020B0503020204020204" pitchFamily="34" charset="-122"/>
              </a:rPr>
              <a:t>世纪</a:t>
            </a:r>
            <a:r>
              <a:rPr lang="en-US" altLang="zh-CN" sz="2800" b="1" dirty="0">
                <a:latin typeface="微软雅黑" panose="020B0503020204020204" pitchFamily="34" charset="-122"/>
                <a:ea typeface="微软雅黑" panose="020B0503020204020204" pitchFamily="34" charset="-122"/>
              </a:rPr>
              <a:t>50</a:t>
            </a:r>
            <a:r>
              <a:rPr lang="zh-CN" altLang="zh-CN" sz="2800" b="1" dirty="0">
                <a:latin typeface="微软雅黑" panose="020B0503020204020204" pitchFamily="34" charset="-122"/>
                <a:ea typeface="微软雅黑" panose="020B0503020204020204" pitchFamily="34" charset="-122"/>
              </a:rPr>
              <a:t>年代至</a:t>
            </a:r>
            <a:r>
              <a:rPr lang="en-US" altLang="zh-CN" sz="2800" b="1" dirty="0">
                <a:latin typeface="微软雅黑" panose="020B0503020204020204" pitchFamily="34" charset="-122"/>
                <a:ea typeface="微软雅黑" panose="020B0503020204020204" pitchFamily="34" charset="-122"/>
              </a:rPr>
              <a:t>70</a:t>
            </a:r>
            <a:r>
              <a:rPr lang="zh-CN" altLang="zh-CN" sz="2800" b="1" dirty="0">
                <a:latin typeface="微软雅黑" panose="020B0503020204020204" pitchFamily="34" charset="-122"/>
                <a:ea typeface="微软雅黑" panose="020B0503020204020204" pitchFamily="34" charset="-122"/>
              </a:rPr>
              <a:t>年代探索社会主义建设道路的实践；</a:t>
            </a:r>
            <a:endParaRPr lang="zh-CN" altLang="zh-CN" sz="2800" dirty="0">
              <a:latin typeface="微软雅黑" panose="020B0503020204020204" pitchFamily="34" charset="-122"/>
              <a:ea typeface="微软雅黑" panose="020B0503020204020204" pitchFamily="34" charset="-122"/>
            </a:endParaRPr>
          </a:p>
          <a:p>
            <a:pPr hangingPunct="0">
              <a:lnSpc>
                <a:spcPct val="120000"/>
              </a:lnSpc>
            </a:pPr>
            <a:r>
              <a:rPr lang="en-US" altLang="zh-CN" sz="2800" b="1" dirty="0">
                <a:latin typeface="微软雅黑" panose="020B0503020204020204" pitchFamily="34" charset="-122"/>
                <a:ea typeface="微软雅黑" panose="020B0503020204020204" pitchFamily="34" charset="-122"/>
              </a:rPr>
              <a:t>(2)</a:t>
            </a:r>
            <a:r>
              <a:rPr lang="zh-CN" altLang="zh-CN" sz="2800" b="1" dirty="0">
                <a:latin typeface="微软雅黑" panose="020B0503020204020204" pitchFamily="34" charset="-122"/>
                <a:ea typeface="微软雅黑" panose="020B0503020204020204" pitchFamily="34" charset="-122"/>
              </a:rPr>
              <a:t>十一届三中全会关于改革开放的决策；</a:t>
            </a:r>
            <a:endParaRPr lang="zh-CN" altLang="zh-CN" sz="2800" dirty="0">
              <a:latin typeface="微软雅黑" panose="020B0503020204020204" pitchFamily="34" charset="-122"/>
              <a:ea typeface="微软雅黑" panose="020B0503020204020204" pitchFamily="34" charset="-122"/>
            </a:endParaRPr>
          </a:p>
          <a:p>
            <a:pPr hangingPunct="0">
              <a:lnSpc>
                <a:spcPct val="120000"/>
              </a:lnSpc>
            </a:pPr>
            <a:r>
              <a:rPr lang="en-US" altLang="zh-CN" sz="2800" b="1" dirty="0">
                <a:latin typeface="微软雅黑" panose="020B0503020204020204" pitchFamily="34" charset="-122"/>
                <a:ea typeface="微软雅黑" panose="020B0503020204020204" pitchFamily="34" charset="-122"/>
              </a:rPr>
              <a:t>(3)</a:t>
            </a:r>
            <a:r>
              <a:rPr lang="zh-CN" altLang="zh-CN" sz="2800" b="1" dirty="0">
                <a:latin typeface="微软雅黑" panose="020B0503020204020204" pitchFamily="34" charset="-122"/>
                <a:ea typeface="微软雅黑" panose="020B0503020204020204" pitchFamily="34" charset="-122"/>
              </a:rPr>
              <a:t>家庭联产承包责任制和国有企业改革；</a:t>
            </a:r>
            <a:endParaRPr lang="zh-CN" altLang="zh-CN" sz="2800" dirty="0">
              <a:latin typeface="微软雅黑" panose="020B0503020204020204" pitchFamily="34" charset="-122"/>
              <a:ea typeface="微软雅黑" panose="020B0503020204020204" pitchFamily="34" charset="-122"/>
            </a:endParaRPr>
          </a:p>
          <a:p>
            <a:pPr hangingPunct="0">
              <a:lnSpc>
                <a:spcPct val="120000"/>
              </a:lnSpc>
            </a:pPr>
            <a:r>
              <a:rPr lang="en-US" altLang="zh-CN" sz="2800" b="1" dirty="0">
                <a:latin typeface="微软雅黑" panose="020B0503020204020204" pitchFamily="34" charset="-122"/>
                <a:ea typeface="微软雅黑" panose="020B0503020204020204" pitchFamily="34" charset="-122"/>
              </a:rPr>
              <a:t>(4)</a:t>
            </a:r>
            <a:r>
              <a:rPr lang="zh-CN" altLang="zh-CN" sz="2800" b="1" dirty="0">
                <a:latin typeface="微软雅黑" panose="020B0503020204020204" pitchFamily="34" charset="-122"/>
                <a:ea typeface="微软雅黑" panose="020B0503020204020204" pitchFamily="34" charset="-122"/>
              </a:rPr>
              <a:t>对外开放格局的初步形成；</a:t>
            </a:r>
            <a:endParaRPr lang="zh-CN" altLang="zh-CN" sz="2800" dirty="0">
              <a:latin typeface="微软雅黑" panose="020B0503020204020204" pitchFamily="34" charset="-122"/>
              <a:ea typeface="微软雅黑" panose="020B0503020204020204" pitchFamily="34" charset="-122"/>
            </a:endParaRPr>
          </a:p>
          <a:p>
            <a:pPr hangingPunct="0">
              <a:lnSpc>
                <a:spcPct val="120000"/>
              </a:lnSpc>
            </a:pPr>
            <a:r>
              <a:rPr lang="en-US" altLang="zh-CN" sz="2800" b="1" dirty="0">
                <a:latin typeface="微软雅黑" panose="020B0503020204020204" pitchFamily="34" charset="-122"/>
                <a:ea typeface="微软雅黑" panose="020B0503020204020204" pitchFamily="34" charset="-122"/>
              </a:rPr>
              <a:t>(5)</a:t>
            </a:r>
            <a:r>
              <a:rPr lang="zh-CN" altLang="zh-CN" sz="2800" b="1" dirty="0">
                <a:latin typeface="微软雅黑" panose="020B0503020204020204" pitchFamily="34" charset="-122"/>
                <a:ea typeface="微软雅黑" panose="020B0503020204020204" pitchFamily="34" charset="-122"/>
              </a:rPr>
              <a:t>社会主义市场经济体制的建立。</a:t>
            </a:r>
            <a:endParaRPr lang="zh-CN"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1206242"/>
      </p:ext>
    </p:extLst>
  </p:cSld>
  <p:clrMapOvr>
    <a:masterClrMapping/>
  </p:clrMapOvr>
  <p:transition spd="med">
    <p:circl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1" descr="\\程楠\本地磁盘 (e)\源文件\通用\R164.TIF"/>
          <p:cNvPicPr>
            <a:picLocks noChangeAspect="1" noChangeArrowheads="1"/>
          </p:cNvPicPr>
          <p:nvPr/>
        </p:nvPicPr>
        <p:blipFill rotWithShape="1">
          <a:blip r:embed="rId2" r:link="rId3" cstate="print">
            <a:extLst>
              <a:ext uri="{28A0092B-C50C-407E-A947-70E740481C1C}">
                <a14:useLocalDpi xmlns:a14="http://schemas.microsoft.com/office/drawing/2010/main" val="0"/>
              </a:ext>
            </a:extLst>
          </a:blip>
          <a:srcRect t="1793" r="1666" b="1708"/>
          <a:stretch/>
        </p:blipFill>
        <p:spPr bwMode="auto">
          <a:xfrm>
            <a:off x="-1" y="416368"/>
            <a:ext cx="9143999" cy="529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79512" y="49188"/>
            <a:ext cx="1733167" cy="461665"/>
          </a:xfrm>
          <a:prstGeom prst="rect">
            <a:avLst/>
          </a:prstGeom>
        </p:spPr>
        <p:txBody>
          <a:bodyPr wrap="none">
            <a:spAutoFit/>
          </a:bodyPr>
          <a:lstStyle/>
          <a:p>
            <a:r>
              <a:rPr lang="en-US" altLang="zh-CN" sz="2400" b="1" dirty="0">
                <a:solidFill>
                  <a:srgbClr val="FF0000"/>
                </a:solidFill>
                <a:latin typeface="+mn-ea"/>
              </a:rPr>
              <a:t>[</a:t>
            </a:r>
            <a:r>
              <a:rPr lang="zh-CN" altLang="zh-CN" sz="2400" b="1" dirty="0">
                <a:solidFill>
                  <a:srgbClr val="FF0000"/>
                </a:solidFill>
                <a:latin typeface="+mn-ea"/>
              </a:rPr>
              <a:t>思维导图</a:t>
            </a:r>
            <a:r>
              <a:rPr lang="en-US" altLang="zh-CN" sz="2400" b="1" dirty="0">
                <a:solidFill>
                  <a:srgbClr val="FF0000"/>
                </a:solidFill>
                <a:latin typeface="+mn-ea"/>
              </a:rPr>
              <a:t>]</a:t>
            </a:r>
            <a:endParaRPr lang="zh-CN" altLang="zh-CN" sz="2400" dirty="0">
              <a:solidFill>
                <a:srgbClr val="FF0000"/>
              </a:solidFill>
              <a:latin typeface="+mn-ea"/>
            </a:endParaRPr>
          </a:p>
        </p:txBody>
      </p:sp>
    </p:spTree>
    <p:extLst>
      <p:ext uri="{BB962C8B-B14F-4D97-AF65-F5344CB8AC3E}">
        <p14:creationId xmlns:p14="http://schemas.microsoft.com/office/powerpoint/2010/main" val="28467823"/>
      </p:ext>
    </p:extLst>
  </p:cSld>
  <p:clrMapOvr>
    <a:masterClrMapping/>
  </p:clrMapOvr>
  <p:transition spd="med">
    <p:check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5212"/>
            <a:ext cx="6922088" cy="46166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经济的稳定和恢复</a:t>
            </a:r>
            <a:r>
              <a:rPr lang="en-US" altLang="zh-CN"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巩固政权基础  </a:t>
            </a:r>
            <a:r>
              <a:rPr lang="en-US" altLang="zh-CN" sz="2400" dirty="0" smtClean="0">
                <a:solidFill>
                  <a:srgbClr val="FF0000"/>
                </a:solidFill>
                <a:latin typeface="微软雅黑" panose="020B0503020204020204" pitchFamily="34" charset="-122"/>
                <a:ea typeface="微软雅黑" panose="020B0503020204020204" pitchFamily="34" charset="-122"/>
              </a:rPr>
              <a:t>1949-1952</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107504" y="985292"/>
            <a:ext cx="8860118" cy="4185056"/>
          </a:xfrm>
          <a:prstGeom prst="rect">
            <a:avLst/>
          </a:prstGeom>
          <a:noFill/>
        </p:spPr>
        <p:txBody>
          <a:bodyPr wrap="none" rtlCol="0">
            <a:spAutoFit/>
          </a:bodyPr>
          <a:lstStyle/>
          <a:p>
            <a:pPr>
              <a:lnSpc>
                <a:spcPct val="120000"/>
              </a:lnSpc>
            </a:pPr>
            <a:r>
              <a:rPr lang="zh-CN" altLang="en-US" sz="2800" dirty="0" smtClean="0">
                <a:latin typeface="微软雅黑" panose="020B0503020204020204" pitchFamily="34" charset="-122"/>
                <a:ea typeface="微软雅黑" panose="020B0503020204020204" pitchFamily="34" charset="-122"/>
              </a:rPr>
              <a:t>没收官僚资本、帝国主义在华资产</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打击投机资本，稳定物价</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统一全国财经</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新解放区土地改革</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合理</a:t>
            </a:r>
            <a:r>
              <a:rPr lang="zh-CN" altLang="en-US" sz="2800" dirty="0" smtClean="0">
                <a:latin typeface="微软雅黑" panose="020B0503020204020204" pitchFamily="34" charset="-122"/>
                <a:ea typeface="微软雅黑" panose="020B0503020204020204" pitchFamily="34" charset="-122"/>
              </a:rPr>
              <a:t>调整工商业</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保证私营企业、民族工商业的活力</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反</a:t>
            </a:r>
            <a:r>
              <a:rPr lang="zh-CN" altLang="en-US" sz="2800" dirty="0" smtClean="0">
                <a:latin typeface="微软雅黑" panose="020B0503020204020204" pitchFamily="34" charset="-122"/>
                <a:ea typeface="微软雅黑" panose="020B0503020204020204" pitchFamily="34" charset="-122"/>
              </a:rPr>
              <a:t>贪污、反浪费、反官僚主义</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反行贿、反偷税漏税、反盗骗国家财产</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反偷工减料、反盗窃国家经济情报</a:t>
            </a:r>
            <a:endParaRPr lang="zh-CN" altLang="en-US" sz="2800" dirty="0">
              <a:latin typeface="微软雅黑" panose="020B0503020204020204" pitchFamily="34" charset="-122"/>
              <a:ea typeface="微软雅黑" panose="020B0503020204020204" pitchFamily="34" charset="-122"/>
            </a:endParaRPr>
          </a:p>
        </p:txBody>
      </p:sp>
      <p:sp>
        <p:nvSpPr>
          <p:cNvPr id="4" name="右大括号 3"/>
          <p:cNvSpPr/>
          <p:nvPr/>
        </p:nvSpPr>
        <p:spPr>
          <a:xfrm>
            <a:off x="6588224" y="4297660"/>
            <a:ext cx="216024" cy="792088"/>
          </a:xfrm>
          <a:prstGeom prst="rightBrace">
            <a:avLst>
              <a:gd name="adj1" fmla="val 4007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6684620" y="4441676"/>
            <a:ext cx="1415772" cy="46166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“五反”</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4797425"/>
      </p:ext>
    </p:extLst>
  </p:cSld>
  <p:clrMapOvr>
    <a:masterClrMapping/>
  </p:clrMapOvr>
  <p:transition spd="med">
    <p:split orient="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49" descr="E:\源文件\通用\主干整合.TIF"/>
          <p:cNvPicPr>
            <a:picLocks noChangeAspect="1" noChangeArrowheads="1"/>
          </p:cNvPicPr>
          <p:nvPr/>
        </p:nvPicPr>
        <p:blipFill rotWithShape="1">
          <a:blip r:embed="rId2" r:link="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7685" b="20589"/>
          <a:stretch/>
        </p:blipFill>
        <p:spPr bwMode="auto">
          <a:xfrm>
            <a:off x="420866" y="27464"/>
            <a:ext cx="8066088" cy="52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51520" y="1345332"/>
            <a:ext cx="8712968" cy="2905475"/>
          </a:xfrm>
          <a:prstGeom prst="rect">
            <a:avLst/>
          </a:prstGeom>
        </p:spPr>
        <p:txBody>
          <a:bodyPr wrap="square">
            <a:spAutoFit/>
          </a:bodyPr>
          <a:lstStyle/>
          <a:p>
            <a:pPr>
              <a:lnSpc>
                <a:spcPct val="110000"/>
              </a:lnSpc>
            </a:pPr>
            <a:r>
              <a:rPr lang="zh-CN" altLang="zh-CN" sz="2800" b="1" dirty="0">
                <a:latin typeface="+mn-ea"/>
              </a:rPr>
              <a:t>考点一　社会主义制度与计划经济体制的确立</a:t>
            </a:r>
            <a:endParaRPr lang="zh-CN" altLang="zh-CN" sz="2800" dirty="0">
              <a:latin typeface="+mn-ea"/>
            </a:endParaRPr>
          </a:p>
          <a:p>
            <a:pPr>
              <a:lnSpc>
                <a:spcPct val="110000"/>
              </a:lnSpc>
            </a:pPr>
            <a:r>
              <a:rPr lang="en-US" altLang="zh-CN" sz="2800" b="1" dirty="0">
                <a:latin typeface="+mn-ea"/>
              </a:rPr>
              <a:t>1</a:t>
            </a:r>
            <a:r>
              <a:rPr lang="zh-CN" altLang="zh-CN" sz="2800" b="1" dirty="0">
                <a:latin typeface="+mn-ea"/>
              </a:rPr>
              <a:t>．过渡时期总路线：</a:t>
            </a:r>
            <a:r>
              <a:rPr lang="en-US" altLang="zh-CN" sz="2800" b="1" dirty="0">
                <a:latin typeface="+mn-ea"/>
              </a:rPr>
              <a:t>“</a:t>
            </a:r>
            <a:r>
              <a:rPr lang="zh-CN" altLang="zh-CN" sz="2800" b="1" dirty="0">
                <a:latin typeface="+mn-ea"/>
              </a:rPr>
              <a:t>要在一个相当长的时期内，逐步实现国家的社会主义工业化，并逐步实现国家对农业、手工业和资本主义工商业的社会主义改造。</a:t>
            </a:r>
            <a:r>
              <a:rPr lang="en-US" altLang="zh-CN" sz="2800" b="1" dirty="0" smtClean="0">
                <a:latin typeface="+mn-ea"/>
              </a:rPr>
              <a:t>”</a:t>
            </a:r>
          </a:p>
          <a:p>
            <a:pPr>
              <a:lnSpc>
                <a:spcPct val="110000"/>
              </a:lnSpc>
            </a:pPr>
            <a:r>
              <a:rPr lang="en-US" altLang="zh-CN" sz="2800" b="1" dirty="0" smtClean="0">
                <a:latin typeface="+mn-ea"/>
              </a:rPr>
              <a:t>(</a:t>
            </a:r>
            <a:r>
              <a:rPr lang="zh-CN" altLang="zh-CN" sz="2800" b="1" dirty="0">
                <a:latin typeface="+mn-ea"/>
              </a:rPr>
              <a:t>简记：</a:t>
            </a:r>
            <a:r>
              <a:rPr lang="en-US" altLang="zh-CN" sz="2800" b="1" dirty="0">
                <a:latin typeface="+mn-ea"/>
              </a:rPr>
              <a:t>“</a:t>
            </a:r>
            <a:r>
              <a:rPr lang="zh-CN" altLang="zh-CN" sz="2800" b="1" dirty="0">
                <a:latin typeface="+mn-ea"/>
              </a:rPr>
              <a:t>一化三</a:t>
            </a:r>
            <a:r>
              <a:rPr lang="zh-CN" altLang="zh-CN" sz="2800" b="1" dirty="0" smtClean="0">
                <a:latin typeface="+mn-ea"/>
              </a:rPr>
              <a:t>改</a:t>
            </a:r>
            <a:r>
              <a:rPr lang="zh-CN" altLang="en-US" sz="2800" b="1" dirty="0" smtClean="0">
                <a:latin typeface="+mn-ea"/>
              </a:rPr>
              <a:t>，一体两翼”</a:t>
            </a:r>
            <a:r>
              <a:rPr lang="zh-CN" altLang="zh-CN" sz="2800" b="1" dirty="0" smtClean="0">
                <a:latin typeface="+mn-ea"/>
              </a:rPr>
              <a:t>。</a:t>
            </a:r>
            <a:r>
              <a:rPr lang="zh-CN" altLang="zh-CN" sz="2800" b="1" dirty="0">
                <a:latin typeface="+mn-ea"/>
              </a:rPr>
              <a:t>实质：发展生产力，变革生产关系。</a:t>
            </a:r>
            <a:r>
              <a:rPr lang="en-US" altLang="zh-CN" sz="2800" b="1" dirty="0">
                <a:latin typeface="+mn-ea"/>
              </a:rPr>
              <a:t>)</a:t>
            </a:r>
            <a:endParaRPr lang="zh-CN" altLang="zh-CN" sz="2800" dirty="0">
              <a:latin typeface="+mn-ea"/>
            </a:endParaRPr>
          </a:p>
        </p:txBody>
      </p:sp>
    </p:spTree>
    <p:extLst>
      <p:ext uri="{BB962C8B-B14F-4D97-AF65-F5344CB8AC3E}">
        <p14:creationId xmlns:p14="http://schemas.microsoft.com/office/powerpoint/2010/main" val="420770891"/>
      </p:ext>
    </p:extLst>
  </p:cSld>
  <p:clrMapOvr>
    <a:masterClrMapping/>
  </p:clrMapOvr>
  <p:transition spd="med">
    <p:wipe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211" y="337220"/>
            <a:ext cx="8712967" cy="4939173"/>
          </a:xfrm>
          <a:prstGeom prst="rect">
            <a:avLst/>
          </a:prstGeom>
          <a:noFill/>
        </p:spPr>
        <p:txBody>
          <a:bodyPr wrap="square" rtlCol="0">
            <a:spAutoFit/>
          </a:bodyPr>
          <a:lstStyle/>
          <a:p>
            <a:pPr algn="just">
              <a:lnSpc>
                <a:spcPct val="110000"/>
              </a:lnSpc>
            </a:pPr>
            <a:r>
              <a:rPr lang="zh-CN" altLang="en-US" sz="2400" dirty="0" smtClean="0">
                <a:latin typeface="微软雅黑" panose="020B0503020204020204" pitchFamily="34" charset="-122"/>
                <a:ea typeface="微软雅黑" panose="020B0503020204020204" pitchFamily="34" charset="-122"/>
              </a:rPr>
              <a:t>过渡时期社会的性质：</a:t>
            </a:r>
            <a:endParaRPr lang="en-US" altLang="zh-CN" sz="2400" dirty="0" smtClean="0">
              <a:latin typeface="微软雅黑" panose="020B0503020204020204" pitchFamily="34" charset="-122"/>
              <a:ea typeface="微软雅黑" panose="020B0503020204020204" pitchFamily="34" charset="-122"/>
            </a:endParaRPr>
          </a:p>
          <a:p>
            <a:pPr algn="just">
              <a:lnSpc>
                <a:spcPct val="110000"/>
              </a:lnSpc>
            </a:pPr>
            <a:r>
              <a:rPr lang="zh-CN" altLang="en-US" sz="2400" dirty="0" smtClean="0">
                <a:latin typeface="微软雅黑" panose="020B0503020204020204" pitchFamily="34" charset="-122"/>
                <a:ea typeface="微软雅黑" panose="020B0503020204020204" pitchFamily="34" charset="-122"/>
              </a:rPr>
              <a:t>所谓过渡，是指中国从新民主主义社会向社会主义社会的过渡。过渡时期指的是</a:t>
            </a:r>
            <a:r>
              <a:rPr lang="en-US" altLang="zh-CN" sz="2400" dirty="0" smtClean="0">
                <a:latin typeface="微软雅黑" panose="020B0503020204020204" pitchFamily="34" charset="-122"/>
                <a:ea typeface="微软雅黑" panose="020B0503020204020204" pitchFamily="34" charset="-122"/>
              </a:rPr>
              <a:t>1949</a:t>
            </a:r>
            <a:r>
              <a:rPr lang="zh-CN" altLang="en-US" sz="2400" dirty="0" smtClean="0">
                <a:latin typeface="微软雅黑" panose="020B0503020204020204" pitchFamily="34" charset="-122"/>
                <a:ea typeface="微软雅黑" panose="020B0503020204020204" pitchFamily="34" charset="-122"/>
              </a:rPr>
              <a:t>年新中国成立到</a:t>
            </a:r>
            <a:r>
              <a:rPr lang="en-US" altLang="zh-CN" sz="2400" dirty="0" smtClean="0">
                <a:latin typeface="微软雅黑" panose="020B0503020204020204" pitchFamily="34" charset="-122"/>
                <a:ea typeface="微软雅黑" panose="020B0503020204020204" pitchFamily="34" charset="-122"/>
              </a:rPr>
              <a:t>1956</a:t>
            </a:r>
            <a:r>
              <a:rPr lang="zh-CN" altLang="en-US" sz="2400" dirty="0" smtClean="0">
                <a:latin typeface="微软雅黑" panose="020B0503020204020204" pitchFamily="34" charset="-122"/>
                <a:ea typeface="微软雅黑" panose="020B0503020204020204" pitchFamily="34" charset="-122"/>
              </a:rPr>
              <a:t>年底社会主义改造完成，社会主义制度建立。此时期不是一个独立性质的社会，是过渡。在</a:t>
            </a:r>
            <a:r>
              <a:rPr lang="zh-CN" altLang="en-US" sz="2400" dirty="0">
                <a:latin typeface="微软雅黑" panose="020B0503020204020204" pitchFamily="34" charset="-122"/>
                <a:ea typeface="微软雅黑" panose="020B0503020204020204" pitchFamily="34" charset="-122"/>
              </a:rPr>
              <a:t>政治上实行以工人阶级为领导的各革命阶级联合专政的人民民主专政，</a:t>
            </a:r>
            <a:r>
              <a:rPr lang="zh-CN" altLang="en-US" sz="2400" dirty="0">
                <a:solidFill>
                  <a:srgbClr val="FF0000"/>
                </a:solidFill>
                <a:latin typeface="微软雅黑" panose="020B0503020204020204" pitchFamily="34" charset="-122"/>
                <a:ea typeface="微软雅黑" panose="020B0503020204020204" pitchFamily="34" charset="-122"/>
              </a:rPr>
              <a:t>民族资产阶级</a:t>
            </a:r>
            <a:r>
              <a:rPr lang="zh-CN" altLang="en-US" sz="2400" dirty="0">
                <a:latin typeface="微软雅黑" panose="020B0503020204020204" pitchFamily="34" charset="-122"/>
                <a:ea typeface="微软雅黑" panose="020B0503020204020204" pitchFamily="34" charset="-122"/>
              </a:rPr>
              <a:t>作为一个阶级还存在，并在国家政权中占有一定地位；在经济上实行国营经济主导的包括</a:t>
            </a:r>
            <a:r>
              <a:rPr lang="zh-CN" altLang="en-US" sz="2400" dirty="0">
                <a:solidFill>
                  <a:srgbClr val="FF0000"/>
                </a:solidFill>
                <a:latin typeface="微软雅黑" panose="020B0503020204020204" pitchFamily="34" charset="-122"/>
                <a:ea typeface="微软雅黑" panose="020B0503020204020204" pitchFamily="34" charset="-122"/>
              </a:rPr>
              <a:t>国营经济、合作社经济、个体经济、私人资本主义和国家资本主义</a:t>
            </a:r>
            <a:r>
              <a:rPr lang="zh-CN" altLang="en-US" sz="2400" dirty="0">
                <a:latin typeface="微软雅黑" panose="020B0503020204020204" pitchFamily="34" charset="-122"/>
                <a:ea typeface="微软雅黑" panose="020B0503020204020204" pitchFamily="34" charset="-122"/>
              </a:rPr>
              <a:t>五种经济成分并存的新民主主义经济制度；在文化上实行发展以马克思主义为指导的民族的、科学的、大众的文化；新民主主义社会是中国走向社会主义的必由之路。</a:t>
            </a:r>
            <a:r>
              <a:rPr lang="zh-CN" altLang="en-US" sz="2400" dirty="0" smtClean="0">
                <a:latin typeface="微软雅黑" panose="020B0503020204020204" pitchFamily="34" charset="-122"/>
                <a:ea typeface="微软雅黑" panose="020B0503020204020204" pitchFamily="34" charset="-122"/>
              </a:rPr>
              <a:t>其社会性质是</a:t>
            </a:r>
            <a:r>
              <a:rPr lang="zh-CN" altLang="en-US" sz="2400" dirty="0" smtClean="0">
                <a:solidFill>
                  <a:srgbClr val="FF0000"/>
                </a:solidFill>
                <a:latin typeface="微软雅黑" panose="020B0503020204020204" pitchFamily="34" charset="-122"/>
                <a:ea typeface="微软雅黑" panose="020B0503020204020204" pitchFamily="34" charset="-122"/>
              </a:rPr>
              <a:t>新民主主义社会，不是社会主义社会</a:t>
            </a:r>
            <a:r>
              <a:rPr lang="zh-CN" altLang="en-US" sz="2400" dirty="0" smtClean="0">
                <a:latin typeface="微软雅黑" panose="020B0503020204020204" pitchFamily="34" charset="-122"/>
                <a:ea typeface="微软雅黑" panose="020B0503020204020204" pitchFamily="34" charset="-122"/>
              </a:rPr>
              <a:t>，也不是其他。</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283475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49188"/>
            <a:ext cx="811029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87624" y="1057300"/>
            <a:ext cx="4176464" cy="369332"/>
          </a:xfrm>
          <a:prstGeom prst="rect">
            <a:avLst/>
          </a:prstGeom>
          <a:solidFill>
            <a:srgbClr val="FF0000">
              <a:alpha val="48000"/>
            </a:srgbClr>
          </a:solidFill>
        </p:spPr>
        <p:txBody>
          <a:bodyPr wrap="square" rtlCol="0">
            <a:spAutoFit/>
          </a:bodyPr>
          <a:lstStyle/>
          <a:p>
            <a:endParaRPr lang="zh-CN" altLang="en-US" dirty="0"/>
          </a:p>
        </p:txBody>
      </p:sp>
      <p:sp>
        <p:nvSpPr>
          <p:cNvPr id="4" name="TextBox 3"/>
          <p:cNvSpPr txBox="1"/>
          <p:nvPr/>
        </p:nvSpPr>
        <p:spPr>
          <a:xfrm>
            <a:off x="1619672" y="2569468"/>
            <a:ext cx="2808312" cy="369332"/>
          </a:xfrm>
          <a:prstGeom prst="rect">
            <a:avLst/>
          </a:prstGeom>
          <a:solidFill>
            <a:srgbClr val="FF0000">
              <a:alpha val="48000"/>
            </a:srgbClr>
          </a:solidFill>
        </p:spPr>
        <p:txBody>
          <a:bodyPr wrap="square" rtlCol="0">
            <a:spAutoFit/>
          </a:bodyPr>
          <a:lstStyle/>
          <a:p>
            <a:endParaRPr lang="zh-CN" altLang="en-US" dirty="0"/>
          </a:p>
        </p:txBody>
      </p:sp>
    </p:spTree>
    <p:extLst>
      <p:ext uri="{BB962C8B-B14F-4D97-AF65-F5344CB8AC3E}">
        <p14:creationId xmlns:p14="http://schemas.microsoft.com/office/powerpoint/2010/main" val="1364537380"/>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553244"/>
            <a:ext cx="7874000" cy="475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626952"/>
      </p:ext>
    </p:extLst>
  </p:cSld>
  <p:clrMapOvr>
    <a:masterClrMapping/>
  </p:clrMapOvr>
  <p:transition spd="med">
    <p:randomBar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3204"/>
            <a:ext cx="7874000" cy="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62820" name="Group 260"/>
          <p:cNvGraphicFramePr>
            <a:graphicFrameLocks noGrp="1"/>
          </p:cNvGraphicFramePr>
          <p:nvPr>
            <p:extLst>
              <p:ext uri="{D42A27DB-BD31-4B8C-83A1-F6EECF244321}">
                <p14:modId xmlns:p14="http://schemas.microsoft.com/office/powerpoint/2010/main" val="700039945"/>
              </p:ext>
            </p:extLst>
          </p:nvPr>
        </p:nvGraphicFramePr>
        <p:xfrm>
          <a:off x="629380" y="716683"/>
          <a:ext cx="8263100" cy="4516293"/>
        </p:xfrm>
        <a:graphic>
          <a:graphicData uri="http://schemas.openxmlformats.org/drawingml/2006/table">
            <a:tbl>
              <a:tblPr/>
              <a:tblGrid>
                <a:gridCol w="560046"/>
                <a:gridCol w="433442"/>
                <a:gridCol w="788892"/>
                <a:gridCol w="6480720"/>
              </a:tblGrid>
              <a:tr h="1259193">
                <a:tc rowSpan="5">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endParaRPr kumimoji="0" lang="en-US" altLang="zh-CN"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社会主义建设的起步</a:t>
                      </a:r>
                      <a:endParaRPr kumimoji="0" lang="zh-CN" altLang="en-US" sz="20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背景</a:t>
                      </a:r>
                      <a:endParaRPr kumimoji="0" lang="zh-CN" altLang="en-US" sz="20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①</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新中国成立前夕国民经济全面崩溃。</a:t>
                      </a:r>
                      <a:endPar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宋体" pitchFamily="2" charset="-122"/>
                          <a:ea typeface="仿宋_GB2312" pitchFamily="49" charset="-122"/>
                          <a:cs typeface="宋体" pitchFamily="2" charset="-122"/>
                        </a:rPr>
                        <a:t>②</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1952</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年国民经济恢复：工农业生产超过历史最高水平，为国家开展有计划的经济建设创造了条件</a:t>
                      </a:r>
                      <a:endParaRPr kumimoji="0" lang="zh-CN" altLang="en-US" sz="2400" b="0" i="0" u="none" strike="noStrike" cap="none" normalizeH="0" baseline="0" dirty="0" smtClean="0">
                        <a:ln>
                          <a:noFill/>
                        </a:ln>
                        <a:solidFill>
                          <a:schemeClr val="tx1"/>
                        </a:solidFill>
                        <a:effectLst/>
                        <a:latin typeface="Arial" pitchFamily="34"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872008">
                <a:tc vMerge="1">
                  <a:txBody>
                    <a:bodyPr/>
                    <a:lstStyle/>
                    <a:p>
                      <a:endParaRPr lang="zh-CN" altLang="en-US"/>
                    </a:p>
                  </a:txBody>
                  <a:tcPr/>
                </a:tc>
                <a:tc rowSpan="4">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en-US" altLang="zh-CN"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一五</a:t>
                      </a:r>
                      <a:r>
                        <a:rPr kumimoji="0" lang="zh-CN" altLang="en-US" sz="20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3657600" algn="l"/>
                        </a:tabLst>
                      </a:pPr>
                      <a:r>
                        <a:rPr kumimoji="0" lang="zh-CN" altLang="en-US" sz="2000" b="1" i="0" u="none" strike="noStrike" cap="none" normalizeH="0" baseline="0" dirty="0" smtClean="0">
                          <a:ln>
                            <a:noFill/>
                          </a:ln>
                          <a:solidFill>
                            <a:schemeClr val="tx1"/>
                          </a:solidFill>
                          <a:effectLst/>
                          <a:latin typeface="Times New Roman" pitchFamily="18" charset="0"/>
                          <a:ea typeface="仿宋_GB2312" pitchFamily="49" charset="-122"/>
                        </a:rPr>
                        <a:t>计划</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17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背景</a:t>
                      </a:r>
                      <a:endParaRPr kumimoji="0" lang="zh-CN" altLang="en-US" sz="17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新中国成立之初，我国是一个落后的农业国。工业生产，尤其是重工业落后</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824">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17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特点</a:t>
                      </a:r>
                      <a:endParaRPr kumimoji="0" lang="zh-CN" altLang="en-US" sz="17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优先发展</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a:t>
                      </a:r>
                      <a:endParaRPr kumimoji="0" lang="en-US" altLang="zh-CN"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92536">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17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成就</a:t>
                      </a:r>
                      <a:endParaRPr kumimoji="0" lang="zh-CN" altLang="en-US" sz="17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en-US" altLang="zh-CN"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钢铁公司三大工厂、</a:t>
                      </a:r>
                      <a:r>
                        <a:rPr kumimoji="0" lang="zh-CN" altLang="en-US" sz="2400" b="1" i="0" u="sng"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        </a:t>
                      </a: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第一汽车制造厂、沈阳机床厂等先后建成投产</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6225">
                <a:tc vMerge="1">
                  <a:txBody>
                    <a:bodyPr/>
                    <a:lstStyle/>
                    <a:p>
                      <a:endParaRPr lang="zh-CN" altLang="en-US"/>
                    </a:p>
                  </a:txBody>
                  <a:tcPr/>
                </a:tc>
                <a:tc vMerge="1">
                  <a:txBody>
                    <a:bodyPr/>
                    <a:lstStyle/>
                    <a:p>
                      <a:endParaRPr lang="zh-CN" altLang="en-US"/>
                    </a:p>
                  </a:txBody>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3657600" algn="l"/>
                        </a:tabLst>
                      </a:pPr>
                      <a:r>
                        <a:rPr kumimoji="0" lang="zh-CN" altLang="en-US" sz="1700" b="1" i="0" u="none" strike="noStrike" cap="none" normalizeH="0" baseline="0" smtClean="0">
                          <a:ln>
                            <a:noFill/>
                          </a:ln>
                          <a:solidFill>
                            <a:schemeClr val="tx1"/>
                          </a:solidFill>
                          <a:effectLst/>
                          <a:latin typeface="Times New Roman" pitchFamily="18" charset="0"/>
                          <a:ea typeface="仿宋_GB2312" pitchFamily="49" charset="-122"/>
                          <a:cs typeface="Times New Roman" pitchFamily="18" charset="0"/>
                        </a:rPr>
                        <a:t>意义</a:t>
                      </a:r>
                      <a:endParaRPr kumimoji="0" lang="zh-CN" altLang="en-US" sz="1700" b="0" i="0" u="none" strike="noStrike" cap="none" normalizeH="0" baseline="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50000"/>
                        </a:lnSpc>
                        <a:spcBef>
                          <a:spcPct val="20000"/>
                        </a:spcBef>
                        <a:tabLst>
                          <a:tab pos="3657600" algn="l"/>
                        </a:tabLst>
                        <a:defRPr sz="2000" b="1">
                          <a:solidFill>
                            <a:schemeClr val="tx1"/>
                          </a:solidFill>
                          <a:latin typeface="Arial" pitchFamily="34" charset="0"/>
                          <a:ea typeface="宋体" pitchFamily="2" charset="-122"/>
                        </a:defRPr>
                      </a:lvl1pPr>
                      <a:lvl2pPr>
                        <a:spcBef>
                          <a:spcPct val="20000"/>
                        </a:spcBef>
                        <a:tabLst>
                          <a:tab pos="3657600" algn="l"/>
                        </a:tabLst>
                        <a:defRPr sz="2400">
                          <a:solidFill>
                            <a:schemeClr val="tx1"/>
                          </a:solidFill>
                          <a:latin typeface="Arial" pitchFamily="34" charset="0"/>
                          <a:ea typeface="宋体" pitchFamily="2" charset="-122"/>
                        </a:defRPr>
                      </a:lvl2pPr>
                      <a:lvl3pPr>
                        <a:spcBef>
                          <a:spcPct val="20000"/>
                        </a:spcBef>
                        <a:tabLst>
                          <a:tab pos="3657600" algn="l"/>
                        </a:tabLst>
                        <a:defRPr sz="2000">
                          <a:solidFill>
                            <a:schemeClr val="tx1"/>
                          </a:solidFill>
                          <a:latin typeface="Arial" pitchFamily="34" charset="0"/>
                          <a:ea typeface="宋体" pitchFamily="2" charset="-122"/>
                        </a:defRPr>
                      </a:lvl3pPr>
                      <a:lvl4pPr>
                        <a:spcBef>
                          <a:spcPct val="20000"/>
                        </a:spcBef>
                        <a:tabLst>
                          <a:tab pos="3657600" algn="l"/>
                        </a:tabLst>
                        <a:defRPr>
                          <a:solidFill>
                            <a:schemeClr val="tx1"/>
                          </a:solidFill>
                          <a:latin typeface="Arial" pitchFamily="34" charset="0"/>
                          <a:ea typeface="宋体" pitchFamily="2" charset="-122"/>
                        </a:defRPr>
                      </a:lvl4pPr>
                      <a:lvl5pPr>
                        <a:spcBef>
                          <a:spcPct val="20000"/>
                        </a:spcBef>
                        <a:tabLst>
                          <a:tab pos="3657600" algn="l"/>
                        </a:tabLst>
                        <a:defRPr>
                          <a:solidFill>
                            <a:schemeClr val="tx1"/>
                          </a:solidFill>
                          <a:latin typeface="Arial" pitchFamily="34" charset="0"/>
                          <a:ea typeface="宋体" pitchFamily="2" charset="-122"/>
                        </a:defRPr>
                      </a:lvl5pPr>
                      <a:lvl6pPr fontAlgn="base">
                        <a:spcBef>
                          <a:spcPct val="20000"/>
                        </a:spcBef>
                        <a:spcAft>
                          <a:spcPct val="0"/>
                        </a:spcAft>
                        <a:tabLst>
                          <a:tab pos="3657600" algn="l"/>
                        </a:tabLst>
                        <a:defRPr>
                          <a:solidFill>
                            <a:schemeClr val="tx1"/>
                          </a:solidFill>
                          <a:latin typeface="Arial" pitchFamily="34" charset="0"/>
                          <a:ea typeface="宋体" pitchFamily="2" charset="-122"/>
                        </a:defRPr>
                      </a:lvl6pPr>
                      <a:lvl7pPr fontAlgn="base">
                        <a:spcBef>
                          <a:spcPct val="20000"/>
                        </a:spcBef>
                        <a:spcAft>
                          <a:spcPct val="0"/>
                        </a:spcAft>
                        <a:tabLst>
                          <a:tab pos="3657600" algn="l"/>
                        </a:tabLst>
                        <a:defRPr>
                          <a:solidFill>
                            <a:schemeClr val="tx1"/>
                          </a:solidFill>
                          <a:latin typeface="Arial" pitchFamily="34" charset="0"/>
                          <a:ea typeface="宋体" pitchFamily="2" charset="-122"/>
                        </a:defRPr>
                      </a:lvl7pPr>
                      <a:lvl8pPr fontAlgn="base">
                        <a:spcBef>
                          <a:spcPct val="20000"/>
                        </a:spcBef>
                        <a:spcAft>
                          <a:spcPct val="0"/>
                        </a:spcAft>
                        <a:tabLst>
                          <a:tab pos="3657600" algn="l"/>
                        </a:tabLst>
                        <a:defRPr>
                          <a:solidFill>
                            <a:schemeClr val="tx1"/>
                          </a:solidFill>
                          <a:latin typeface="Arial" pitchFamily="34" charset="0"/>
                          <a:ea typeface="宋体" pitchFamily="2" charset="-122"/>
                        </a:defRPr>
                      </a:lvl8pPr>
                      <a:lvl9pPr fontAlgn="base">
                        <a:spcBef>
                          <a:spcPct val="20000"/>
                        </a:spcBef>
                        <a:spcAft>
                          <a:spcPct val="0"/>
                        </a:spcAft>
                        <a:tabLst>
                          <a:tab pos="3657600" algn="l"/>
                        </a:tabLs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开始改变工业落后面貌，为</a:t>
                      </a:r>
                      <a:r>
                        <a:rPr kumimoji="0" lang="en-US" altLang="zh-CN"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___________</a:t>
                      </a:r>
                    </a:p>
                    <a:p>
                      <a:pPr marL="0" marR="0" lvl="0" indent="0" algn="l" defTabSz="914400" rtl="0" eaLnBrk="1" fontAlgn="base" latinLnBrk="0" hangingPunct="1">
                        <a:lnSpc>
                          <a:spcPct val="100000"/>
                        </a:lnSpc>
                        <a:spcBef>
                          <a:spcPct val="0"/>
                        </a:spcBef>
                        <a:spcAft>
                          <a:spcPct val="0"/>
                        </a:spcAft>
                        <a:buClrTx/>
                        <a:buSzTx/>
                        <a:buFontTx/>
                        <a:buNone/>
                        <a:tabLst>
                          <a:tab pos="3657600" algn="l"/>
                        </a:tabLst>
                      </a:pPr>
                      <a:r>
                        <a:rPr kumimoji="0" lang="zh-CN" altLang="en-US" sz="2400" b="1" i="0" u="none" strike="noStrike" cap="none" normalizeH="0" baseline="0" dirty="0" smtClean="0">
                          <a:ln>
                            <a:noFill/>
                          </a:ln>
                          <a:solidFill>
                            <a:schemeClr val="tx1"/>
                          </a:solidFill>
                          <a:effectLst/>
                          <a:latin typeface="Times New Roman" pitchFamily="18" charset="0"/>
                          <a:ea typeface="仿宋_GB2312" pitchFamily="49" charset="-122"/>
                          <a:cs typeface="Times New Roman" pitchFamily="18" charset="0"/>
                        </a:rPr>
                        <a:t>奠定了初步基础</a:t>
                      </a:r>
                      <a:endParaRPr kumimoji="0" lang="zh-CN" altLang="en-US" sz="2400" b="0" i="0" u="none" strike="noStrike" cap="none" normalizeH="0" baseline="0" dirty="0" smtClean="0">
                        <a:ln>
                          <a:noFill/>
                        </a:ln>
                        <a:solidFill>
                          <a:schemeClr val="tx1"/>
                        </a:solidFill>
                        <a:effectLst/>
                        <a:latin typeface="Arial" pitchFamily="34" charset="0"/>
                        <a:ea typeface="仿宋_GB2312" pitchFamily="49" charset="-122"/>
                        <a:cs typeface="Times New Roman" pitchFamily="18" charset="0"/>
                      </a:endParaRPr>
                    </a:p>
                  </a:txBody>
                  <a:tcPr marT="38106" marB="381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62810" name="Rectangle 250"/>
          <p:cNvSpPr>
            <a:spLocks noChangeArrowheads="1"/>
          </p:cNvSpPr>
          <p:nvPr/>
        </p:nvSpPr>
        <p:spPr bwMode="auto">
          <a:xfrm>
            <a:off x="4072650" y="2857500"/>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sz="2000" dirty="0">
                <a:solidFill>
                  <a:srgbClr val="FF0000"/>
                </a:solidFill>
                <a:latin typeface="Times New Roman" pitchFamily="18" charset="0"/>
                <a:ea typeface="仿宋_GB2312" pitchFamily="49" charset="-122"/>
                <a:cs typeface="Times New Roman" pitchFamily="18" charset="0"/>
              </a:rPr>
              <a:t>重工业</a:t>
            </a:r>
          </a:p>
        </p:txBody>
      </p:sp>
      <p:sp>
        <p:nvSpPr>
          <p:cNvPr id="962812" name="Rectangle 252"/>
          <p:cNvSpPr>
            <a:spLocks noChangeArrowheads="1"/>
          </p:cNvSpPr>
          <p:nvPr/>
        </p:nvSpPr>
        <p:spPr bwMode="auto">
          <a:xfrm>
            <a:off x="2627784" y="3411463"/>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sz="2000" dirty="0">
                <a:solidFill>
                  <a:srgbClr val="FF0000"/>
                </a:solidFill>
                <a:latin typeface="Times New Roman" pitchFamily="18" charset="0"/>
                <a:ea typeface="仿宋_GB2312" pitchFamily="49" charset="-122"/>
                <a:cs typeface="Times New Roman" pitchFamily="18" charset="0"/>
              </a:rPr>
              <a:t>鞍山</a:t>
            </a:r>
          </a:p>
        </p:txBody>
      </p:sp>
      <p:sp>
        <p:nvSpPr>
          <p:cNvPr id="962814" name="Rectangle 254"/>
          <p:cNvSpPr>
            <a:spLocks noChangeArrowheads="1"/>
          </p:cNvSpPr>
          <p:nvPr/>
        </p:nvSpPr>
        <p:spPr bwMode="auto">
          <a:xfrm>
            <a:off x="6165425" y="3422471"/>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sz="2000" dirty="0">
                <a:solidFill>
                  <a:srgbClr val="FF0000"/>
                </a:solidFill>
                <a:latin typeface="Times New Roman" pitchFamily="18" charset="0"/>
                <a:ea typeface="仿宋_GB2312" pitchFamily="49" charset="-122"/>
                <a:cs typeface="Times New Roman" pitchFamily="18" charset="0"/>
              </a:rPr>
              <a:t>长春</a:t>
            </a:r>
          </a:p>
        </p:txBody>
      </p:sp>
      <p:sp>
        <p:nvSpPr>
          <p:cNvPr id="962818" name="Rectangle 258"/>
          <p:cNvSpPr>
            <a:spLocks noChangeArrowheads="1"/>
          </p:cNvSpPr>
          <p:nvPr/>
        </p:nvSpPr>
        <p:spPr bwMode="auto">
          <a:xfrm>
            <a:off x="6156176" y="4401639"/>
            <a:ext cx="19912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50000"/>
              </a:lnSpc>
              <a:spcBef>
                <a:spcPct val="20000"/>
              </a:spcBef>
              <a:defRPr sz="2400" b="1">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pPr>
            <a:r>
              <a:rPr lang="zh-CN" altLang="en-US" sz="2000" dirty="0">
                <a:solidFill>
                  <a:srgbClr val="FF0000"/>
                </a:solidFill>
                <a:latin typeface="Times New Roman" pitchFamily="18" charset="0"/>
                <a:ea typeface="仿宋_GB2312" pitchFamily="49" charset="-122"/>
                <a:cs typeface="Times New Roman" pitchFamily="18" charset="0"/>
              </a:rPr>
              <a:t>社会主义</a:t>
            </a:r>
            <a:r>
              <a:rPr lang="zh-CN" altLang="en-US" sz="2000" dirty="0" smtClean="0">
                <a:solidFill>
                  <a:srgbClr val="FF0000"/>
                </a:solidFill>
                <a:latin typeface="Times New Roman" pitchFamily="18" charset="0"/>
                <a:ea typeface="仿宋_GB2312" pitchFamily="49" charset="-122"/>
                <a:cs typeface="Times New Roman" pitchFamily="18" charset="0"/>
              </a:rPr>
              <a:t>工</a:t>
            </a:r>
            <a:r>
              <a:rPr lang="zh-CN" altLang="en-US" sz="2000" dirty="0">
                <a:solidFill>
                  <a:srgbClr val="FF0000"/>
                </a:solidFill>
                <a:latin typeface="Times New Roman" pitchFamily="18" charset="0"/>
                <a:ea typeface="仿宋_GB2312" pitchFamily="49" charset="-122"/>
                <a:cs typeface="Times New Roman" pitchFamily="18" charset="0"/>
              </a:rPr>
              <a:t>业化</a:t>
            </a:r>
          </a:p>
          <a:p>
            <a:pPr eaLnBrk="1" hangingPunct="1">
              <a:lnSpc>
                <a:spcPct val="100000"/>
              </a:lnSpc>
              <a:spcBef>
                <a:spcPct val="0"/>
              </a:spcBef>
            </a:pPr>
            <a:endParaRPr lang="zh-CN" altLang="en-US" sz="2000" dirty="0">
              <a:solidFill>
                <a:srgbClr val="FF0000"/>
              </a:solidFill>
              <a:latin typeface="Times New Roman" pitchFamily="18" charset="0"/>
              <a:ea typeface="仿宋_GB2312" pitchFamily="49" charset="-122"/>
              <a:cs typeface="Times New Roman" pitchFamily="18" charset="0"/>
            </a:endParaRPr>
          </a:p>
        </p:txBody>
      </p:sp>
    </p:spTree>
    <p:extLst>
      <p:ext uri="{BB962C8B-B14F-4D97-AF65-F5344CB8AC3E}">
        <p14:creationId xmlns:p14="http://schemas.microsoft.com/office/powerpoint/2010/main" val="3034351113"/>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810"/>
                                        </p:tgtEl>
                                        <p:attrNameLst>
                                          <p:attrName>style.visibility</p:attrName>
                                        </p:attrNameLst>
                                      </p:cBhvr>
                                      <p:to>
                                        <p:strVal val="visible"/>
                                      </p:to>
                                    </p:set>
                                    <p:animEffect transition="in" filter="blinds(horizontal)">
                                      <p:cBhvr>
                                        <p:cTn id="7" dur="500"/>
                                        <p:tgtEl>
                                          <p:spTgt spid="9628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2812"/>
                                        </p:tgtEl>
                                        <p:attrNameLst>
                                          <p:attrName>style.visibility</p:attrName>
                                        </p:attrNameLst>
                                      </p:cBhvr>
                                      <p:to>
                                        <p:strVal val="visible"/>
                                      </p:to>
                                    </p:set>
                                    <p:animEffect transition="in" filter="blinds(horizontal)">
                                      <p:cBhvr>
                                        <p:cTn id="12" dur="500"/>
                                        <p:tgtEl>
                                          <p:spTgt spid="9628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2814"/>
                                        </p:tgtEl>
                                        <p:attrNameLst>
                                          <p:attrName>style.visibility</p:attrName>
                                        </p:attrNameLst>
                                      </p:cBhvr>
                                      <p:to>
                                        <p:strVal val="visible"/>
                                      </p:to>
                                    </p:set>
                                    <p:animEffect transition="in" filter="blinds(horizontal)">
                                      <p:cBhvr>
                                        <p:cTn id="17" dur="500"/>
                                        <p:tgtEl>
                                          <p:spTgt spid="962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62818"/>
                                        </p:tgtEl>
                                        <p:attrNameLst>
                                          <p:attrName>style.visibility</p:attrName>
                                        </p:attrNameLst>
                                      </p:cBhvr>
                                      <p:to>
                                        <p:strVal val="visible"/>
                                      </p:to>
                                    </p:set>
                                    <p:animEffect transition="in" filter="blinds(horizontal)">
                                      <p:cBhvr>
                                        <p:cTn id="22" dur="500"/>
                                        <p:tgtEl>
                                          <p:spTgt spid="962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810" grpId="0"/>
      <p:bldP spid="962812" grpId="0"/>
      <p:bldP spid="962814" grpId="0"/>
      <p:bldP spid="9628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1505</TotalTime>
  <Words>6562</Words>
  <Application>Microsoft Office PowerPoint</Application>
  <PresentationFormat>全屏显示(16:10)</PresentationFormat>
  <Paragraphs>735</Paragraphs>
  <Slides>156</Slides>
  <Notes>0</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156</vt:i4>
      </vt:variant>
    </vt:vector>
  </HeadingPairs>
  <TitlesOfParts>
    <vt:vector size="161" baseType="lpstr">
      <vt:lpstr>Office 主题</vt:lpstr>
      <vt:lpstr>Image</vt:lpstr>
      <vt:lpstr>Chart</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两种政策的特点</vt:lpstr>
      <vt:lpstr>PowerPoint 演示文稿</vt:lpstr>
      <vt:lpstr>PowerPoint 演示文稿</vt:lpstr>
      <vt:lpstr>PowerPoint 演示文稿</vt:lpstr>
      <vt:lpstr>PowerPoint 演示文稿</vt:lpstr>
      <vt:lpstr>PowerPoint 演示文稿</vt:lpstr>
      <vt:lpstr>社会主义经济建设经验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什么生产关系？</vt:lpstr>
      <vt:lpstr>建国之前</vt:lpstr>
      <vt:lpstr>1949-1953</vt:lpstr>
      <vt:lpstr>1953-1956</vt:lpstr>
      <vt:lpstr>1958-1960</vt:lpstr>
      <vt:lpstr>1978-1984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116</cp:revision>
  <dcterms:created xsi:type="dcterms:W3CDTF">2016-10-07T08:09:20Z</dcterms:created>
  <dcterms:modified xsi:type="dcterms:W3CDTF">2016-10-29T07:50:39Z</dcterms:modified>
</cp:coreProperties>
</file>